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jpeg" ContentType="image/jpeg"/>
  <Default Extension="png" ContentType="image/png"/>
  <Default Extension="svg" ContentType="image/svg+xml"/>
  <Default Extension="fntdata" ContentType="application/x-fontdata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7.xml" ContentType="application/vnd.openxmlformats-officedocument.presentationml.slideLayout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Id1" /><Relationship Type="http://schemas.openxmlformats.org/package/2006/relationships/metadata/thumbnail" Target="/docProps/thumbnail.jpeg" Id="rId2" /><Relationship Type="http://schemas.openxmlformats.org/package/2006/relationships/metadata/core-properties" Target="/docProps/core.xml" Id="rId3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true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Poppins" panose="00000500000000000000" charset="1"/>
      <p:regular r:id="rId30"/>
    </p:embeddedFont>
    <p:embeddedFont>
      <p:font typeface="Canva Sans" panose="020B0503030501040103" charset="1"/>
      <p:regular r:id="rId31"/>
    </p:embeddedFont>
    <p:embeddedFont>
      <p:font typeface="Poppins Medium" panose="00000600000000000000" charset="1"/>
      <p:regular r:id="rId32"/>
    </p:embeddedFont>
    <p:embeddedFont>
      <p:font typeface="Poppins Bold" panose="00000800000000000000" charset="1"/>
      <p:regular r:id="rId33"/>
    </p:embeddedFont>
    <p:embeddedFont>
      <p:font typeface="Canva Sans Bold" panose="020B0803030501040103" charset="1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10" /><Relationship Type="http://schemas.openxmlformats.org/officeDocument/2006/relationships/slide" Target="/ppt/slides/slide6.xml" Id="rId11" /><Relationship Type="http://schemas.openxmlformats.org/officeDocument/2006/relationships/slide" Target="/ppt/slides/slide7.xml" Id="rId12" /><Relationship Type="http://schemas.openxmlformats.org/officeDocument/2006/relationships/slide" Target="/ppt/slides/slide8.xml" Id="rId13" /><Relationship Type="http://schemas.openxmlformats.org/officeDocument/2006/relationships/slide" Target="/ppt/slides/slide9.xml" Id="rId14" /><Relationship Type="http://schemas.openxmlformats.org/officeDocument/2006/relationships/slide" Target="/ppt/slides/slide10.xml" Id="rId15" /><Relationship Type="http://schemas.openxmlformats.org/officeDocument/2006/relationships/slide" Target="/ppt/slides/slide11.xml" Id="rId16" /><Relationship Type="http://schemas.openxmlformats.org/officeDocument/2006/relationships/slide" Target="/ppt/slides/slide12.xml" Id="rId17" /><Relationship Type="http://schemas.openxmlformats.org/officeDocument/2006/relationships/slide" Target="/ppt/slides/slide13.xml" Id="rId18" /><Relationship Type="http://schemas.openxmlformats.org/officeDocument/2006/relationships/slide" Target="/ppt/slides/slide14.xml" Id="rId19" /><Relationship Type="http://schemas.openxmlformats.org/officeDocument/2006/relationships/presProps" Target="/ppt/presProps.xml" Id="rId2" /><Relationship Type="http://schemas.openxmlformats.org/officeDocument/2006/relationships/slide" Target="/ppt/slides/slide15.xml" Id="rId20" /><Relationship Type="http://schemas.openxmlformats.org/officeDocument/2006/relationships/slide" Target="/ppt/slides/slide16.xml" Id="rId21" /><Relationship Type="http://schemas.openxmlformats.org/officeDocument/2006/relationships/slide" Target="/ppt/slides/slide17.xml" Id="rId22" /><Relationship Type="http://schemas.openxmlformats.org/officeDocument/2006/relationships/slide" Target="/ppt/slides/slide18.xml" Id="rId23" /><Relationship Type="http://schemas.openxmlformats.org/officeDocument/2006/relationships/slide" Target="/ppt/slides/slide19.xml" Id="rId24" /><Relationship Type="http://schemas.openxmlformats.org/officeDocument/2006/relationships/slide" Target="/ppt/slides/slide20.xml" Id="rId25" /><Relationship Type="http://schemas.openxmlformats.org/officeDocument/2006/relationships/slide" Target="/ppt/slides/slide21.xml" Id="rId26" /><Relationship Type="http://schemas.openxmlformats.org/officeDocument/2006/relationships/slide" Target="/ppt/slides/slide22.xml" Id="rId27" /><Relationship Type="http://schemas.openxmlformats.org/officeDocument/2006/relationships/slide" Target="/ppt/slides/slide23.xml" Id="rId28" /><Relationship Type="http://schemas.openxmlformats.org/officeDocument/2006/relationships/slide" Target="/ppt/slides/slide24.xml" Id="rId29" /><Relationship Type="http://schemas.openxmlformats.org/officeDocument/2006/relationships/viewProps" Target="/ppt/viewProps.xml" Id="rId3" /><Relationship Type="http://schemas.openxmlformats.org/officeDocument/2006/relationships/font" Target="/ppt/fonts/font30.fntdata" Id="rId30" /><Relationship Type="http://schemas.openxmlformats.org/officeDocument/2006/relationships/font" Target="/ppt/fonts/font31.fntdata" Id="rId31" /><Relationship Type="http://schemas.openxmlformats.org/officeDocument/2006/relationships/font" Target="/ppt/fonts/font32.fntdata" Id="rId32" /><Relationship Type="http://schemas.openxmlformats.org/officeDocument/2006/relationships/font" Target="/ppt/fonts/font33.fntdata" Id="rId33" /><Relationship Type="http://schemas.openxmlformats.org/officeDocument/2006/relationships/font" Target="/ppt/fonts/font34.fntdata" Id="rId34" /><Relationship Type="http://schemas.openxmlformats.org/officeDocument/2006/relationships/theme" Target="/ppt/theme/theme1.xml" Id="rId4" /><Relationship Type="http://schemas.openxmlformats.org/officeDocument/2006/relationships/tableStyles" Target="/ppt/tableStyles.xml" Id="rId5" /><Relationship Type="http://schemas.openxmlformats.org/officeDocument/2006/relationships/slide" Target="/ppt/slides/slide1.xml" Id="rId6" /><Relationship Type="http://schemas.openxmlformats.org/officeDocument/2006/relationships/slide" Target="/ppt/slides/slide2.xml" Id="rId7" /><Relationship Type="http://schemas.openxmlformats.org/officeDocument/2006/relationships/slide" Target="/ppt/slides/slide3.xml" Id="rId8" /><Relationship Type="http://schemas.openxmlformats.org/officeDocument/2006/relationships/slide" Target="/ppt/slides/slide4.xml" Id="rId9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2" /><Relationship Type="http://schemas.openxmlformats.org/officeDocument/2006/relationships/slideLayout" Target="/ppt/slideLayouts/slideLayout7.xml" Id="rId7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22.jpeg" Id="rId2" /><Relationship Type="http://schemas.openxmlformats.org/officeDocument/2006/relationships/image" Target="/ppt/media/image23.png" Id="rId3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24.png" Id="rId2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25.png" Id="rId2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26.jpeg" Id="rId2" /><Relationship Type="http://schemas.openxmlformats.org/officeDocument/2006/relationships/image" Target="/ppt/media/image27.jpeg" Id="rId3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28.png" Id="rId2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29.jpeg" Id="rId2" /><Relationship Type="http://schemas.openxmlformats.org/officeDocument/2006/relationships/image" Target="/ppt/media/image27.jpeg" Id="rId3" /><Relationship Type="http://schemas.openxmlformats.org/officeDocument/2006/relationships/image" Target="/ppt/media/image30.jpeg" Id="rId4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31.png" Id="rId2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32.jpeg" Id="rId2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2.png" Id="rId2" /><Relationship Type="http://schemas.openxmlformats.org/officeDocument/2006/relationships/image" Target="/ppt/media/image3.svg" Id="rId3" /><Relationship Type="http://schemas.openxmlformats.org/officeDocument/2006/relationships/image" Target="/ppt/media/image4.jpeg" Id="rId4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33.png" Id="rId2" /><Relationship Type="http://schemas.openxmlformats.org/officeDocument/2006/relationships/image" Target="/ppt/media/image34.png" Id="rId3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5.jpeg" Id="rId2" /><Relationship Type="http://schemas.openxmlformats.org/officeDocument/2006/relationships/image" Target="/ppt/media/image35.png" Id="rId3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6.jpeg" Id="rId2" /><Relationship Type="http://schemas.openxmlformats.org/officeDocument/2006/relationships/image" Target="/ppt/media/image36.png" Id="rId3" /><Relationship Type="http://schemas.openxmlformats.org/officeDocument/2006/relationships/image" Target="/ppt/media/image37.svg" Id="rId4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38.jpeg" Id="rId2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5.jpeg" Id="rId2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6.jpeg" Id="rId2" /><Relationship Type="http://schemas.openxmlformats.org/officeDocument/2006/relationships/image" Target="/ppt/media/image7.jpeg" Id="rId3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8.jpeg" Id="rId2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9.jpeg" Id="rId2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2.png" Id="rId2" /><Relationship Type="http://schemas.openxmlformats.org/officeDocument/2006/relationships/image" Target="/ppt/media/image3.svg" Id="rId3" /><Relationship Type="http://schemas.openxmlformats.org/officeDocument/2006/relationships/image" Target="/ppt/media/image10.png" Id="rId4" /><Relationship Type="http://schemas.openxmlformats.org/officeDocument/2006/relationships/image" Target="/ppt/media/image11.png" Id="rId5" /><Relationship Type="http://schemas.openxmlformats.org/officeDocument/2006/relationships/image" Target="/ppt/media/image12.png" Id="rId6" /><Relationship Type="http://schemas.openxmlformats.org/officeDocument/2006/relationships/image" Target="/ppt/media/image13.png" Id="rId7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4.png" Id="rId2" /><Relationship Type="http://schemas.openxmlformats.org/officeDocument/2006/relationships/image" Target="/ppt/media/image15.svg" Id="rId3" /><Relationship Type="http://schemas.openxmlformats.org/officeDocument/2006/relationships/image" Target="/ppt/media/image2.png" Id="rId4" /><Relationship Type="http://schemas.openxmlformats.org/officeDocument/2006/relationships/image" Target="/ppt/media/image3.svg" Id="rId5" /><Relationship Type="http://schemas.openxmlformats.org/officeDocument/2006/relationships/image" Target="/ppt/media/image16.png" Id="rId6" /><Relationship Type="http://schemas.openxmlformats.org/officeDocument/2006/relationships/image" Target="/ppt/media/image17.svg" Id="rId7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8.jpeg" Id="rId2" /><Relationship Type="http://schemas.openxmlformats.org/officeDocument/2006/relationships/image" Target="/ppt/media/image19.png" Id="rId3" /><Relationship Type="http://schemas.openxmlformats.org/officeDocument/2006/relationships/image" Target="/ppt/media/image20.png" Id="rId4" /><Relationship Type="http://schemas.openxmlformats.org/officeDocument/2006/relationships/image" Target="/ppt/media/image21.png" Id="rId5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668655" y="-8819036"/>
            <a:ext cx="1295895" cy="19428367"/>
            <a:chOff x="0" y="0"/>
            <a:chExt cx="341306" cy="51169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1306" cy="5116936"/>
            </a:xfrm>
            <a:custGeom>
              <a:avLst/>
              <a:gdLst/>
              <a:ahLst/>
              <a:cxnLst/>
              <a:rect r="r" b="b" t="t" l="l"/>
              <a:pathLst>
                <a:path h="5116936" w="341306">
                  <a:moveTo>
                    <a:pt x="0" y="0"/>
                  </a:moveTo>
                  <a:lnTo>
                    <a:pt x="341306" y="0"/>
                  </a:lnTo>
                  <a:lnTo>
                    <a:pt x="341306" y="5116936"/>
                  </a:lnTo>
                  <a:lnTo>
                    <a:pt x="0" y="5116936"/>
                  </a:lnTo>
                  <a:close/>
                </a:path>
              </a:pathLst>
            </a:custGeom>
            <a:gradFill rotWithShape="true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41306" cy="5183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3970" y="580823"/>
            <a:ext cx="5576517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3771" y="3142613"/>
            <a:ext cx="10048081" cy="2000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 D</a:t>
            </a:r>
            <a:r>
              <a:rPr lang="en-US" sz="5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RIVEN REVENUE ANALYSIS </a:t>
            </a:r>
          </a:p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HOTELS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4878388"/>
            <a:ext cx="9525" cy="71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B4972">
                <a:alpha val="100000"/>
              </a:srgbClr>
            </a:gs>
            <a:gs pos="100000">
              <a:srgbClr val="0218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062" y="-207030"/>
            <a:ext cx="18678694" cy="10494030"/>
          </a:xfrm>
          <a:custGeom>
            <a:avLst/>
            <a:gdLst/>
            <a:ahLst/>
            <a:cxnLst/>
            <a:rect r="r" b="b" t="t" l="l"/>
            <a:pathLst>
              <a:path h="10494030" w="18678694">
                <a:moveTo>
                  <a:pt x="0" y="0"/>
                </a:moveTo>
                <a:lnTo>
                  <a:pt x="18678694" y="0"/>
                </a:lnTo>
                <a:lnTo>
                  <a:pt x="18678694" y="10494030"/>
                </a:lnTo>
                <a:lnTo>
                  <a:pt x="0" y="10494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668655" y="-8819036"/>
            <a:ext cx="1295895" cy="19428367"/>
            <a:chOff x="0" y="0"/>
            <a:chExt cx="341306" cy="51169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1306" cy="5116936"/>
            </a:xfrm>
            <a:custGeom>
              <a:avLst/>
              <a:gdLst/>
              <a:ahLst/>
              <a:cxnLst/>
              <a:rect r="r" b="b" t="t" l="l"/>
              <a:pathLst>
                <a:path h="5116936" w="341306">
                  <a:moveTo>
                    <a:pt x="0" y="0"/>
                  </a:moveTo>
                  <a:lnTo>
                    <a:pt x="341306" y="0"/>
                  </a:lnTo>
                  <a:lnTo>
                    <a:pt x="341306" y="5116936"/>
                  </a:lnTo>
                  <a:lnTo>
                    <a:pt x="0" y="5116936"/>
                  </a:lnTo>
                  <a:close/>
                </a:path>
              </a:pathLst>
            </a:custGeom>
            <a:gradFill rotWithShape="true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21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41306" cy="5183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309432" y="2925153"/>
            <a:ext cx="11469704" cy="5251641"/>
          </a:xfrm>
          <a:custGeom>
            <a:avLst/>
            <a:gdLst/>
            <a:ahLst/>
            <a:cxnLst/>
            <a:rect r="r" b="b" t="t" l="l"/>
            <a:pathLst>
              <a:path h="5251641" w="11469704">
                <a:moveTo>
                  <a:pt x="0" y="0"/>
                </a:moveTo>
                <a:lnTo>
                  <a:pt x="11469703" y="0"/>
                </a:lnTo>
                <a:lnTo>
                  <a:pt x="11469703" y="5251642"/>
                </a:lnTo>
                <a:lnTo>
                  <a:pt x="0" y="5251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63" t="-5551" r="0" b="-91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52288" y="438028"/>
            <a:ext cx="9299755" cy="793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sz="43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STAR SCHEMA &amp; RELATIONSHIPS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3161" y="2717044"/>
            <a:ext cx="6006270" cy="153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4"/>
              </a:lnSpc>
              <a:spcBef>
                <a:spcPct val="0"/>
              </a:spcBef>
            </a:pPr>
            <a:r>
              <a:rPr lang="en-US" sz="17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FACTB</a:t>
            </a:r>
            <a:r>
              <a:rPr lang="en-US" sz="17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OOKINGS → DIMCUSTOMER</a:t>
            </a:r>
          </a:p>
          <a:p>
            <a:pPr algn="l" marL="378561" indent="-189281" lvl="1">
              <a:lnSpc>
                <a:spcPts val="2454"/>
              </a:lnSpc>
              <a:spcBef>
                <a:spcPct val="0"/>
              </a:spcBef>
              <a:buFont typeface="Arial"/>
              <a:buChar char="•"/>
            </a:pPr>
            <a:r>
              <a:rPr lang="en-US" sz="17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RELATIONSHIP: 1-TO-MANY (ONE CUSTOMER CAN MAKE MANY BOOKINGS).</a:t>
            </a:r>
          </a:p>
          <a:p>
            <a:pPr algn="l" marL="378561" indent="-189281" lvl="1">
              <a:lnSpc>
                <a:spcPts val="2454"/>
              </a:lnSpc>
              <a:spcBef>
                <a:spcPct val="0"/>
              </a:spcBef>
              <a:buFont typeface="Arial"/>
              <a:buChar char="•"/>
            </a:pPr>
            <a:r>
              <a:rPr lang="en-US" sz="17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CONNECTION VIA INDEX (CUSTOMERID).</a:t>
            </a:r>
          </a:p>
          <a:p>
            <a:pPr algn="l">
              <a:lnSpc>
                <a:spcPts val="245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35148" y="6855894"/>
            <a:ext cx="5837110" cy="1490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5"/>
              </a:lnSpc>
              <a:spcBef>
                <a:spcPct val="0"/>
              </a:spcBef>
            </a:pPr>
            <a:r>
              <a:rPr lang="en-US" sz="16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FACTB</a:t>
            </a:r>
            <a:r>
              <a:rPr lang="en-US" sz="16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OOKINGS → DIMAGENTCOMPANY</a:t>
            </a:r>
          </a:p>
          <a:p>
            <a:pPr algn="l" marL="364870" indent="-182435" lvl="1">
              <a:lnSpc>
                <a:spcPts val="2365"/>
              </a:lnSpc>
              <a:spcBef>
                <a:spcPct val="0"/>
              </a:spcBef>
              <a:buFont typeface="Arial"/>
              <a:buChar char="•"/>
            </a:pPr>
            <a:r>
              <a:rPr lang="en-US" sz="16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RELATIONSHIP: 1-TO-MANY (ONE AGENT/COMPANY CAN HANDLE MANY BOOKINGS).</a:t>
            </a:r>
          </a:p>
          <a:p>
            <a:pPr algn="l" marL="364870" indent="-182435" lvl="1">
              <a:lnSpc>
                <a:spcPts val="2365"/>
              </a:lnSpc>
              <a:spcBef>
                <a:spcPct val="0"/>
              </a:spcBef>
              <a:buFont typeface="Arial"/>
              <a:buChar char="•"/>
            </a:pPr>
            <a:r>
              <a:rPr lang="en-US" sz="16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CONNECTION VIA AGENT / COMPANY.</a:t>
            </a:r>
          </a:p>
          <a:p>
            <a:pPr algn="l">
              <a:lnSpc>
                <a:spcPts val="2365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35148" y="4643770"/>
            <a:ext cx="6047200" cy="1497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0"/>
              </a:lnSpc>
              <a:spcBef>
                <a:spcPct val="0"/>
              </a:spcBef>
            </a:pPr>
            <a:r>
              <a:rPr lang="en-US" sz="16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FACTBOOKINGS → DIMMEALROOM</a:t>
            </a:r>
          </a:p>
          <a:p>
            <a:pPr algn="l" marL="365541" indent="-182771" lvl="1">
              <a:lnSpc>
                <a:spcPts val="2370"/>
              </a:lnSpc>
              <a:spcBef>
                <a:spcPct val="0"/>
              </a:spcBef>
              <a:buFont typeface="Arial"/>
              <a:buChar char="•"/>
            </a:pPr>
            <a:r>
              <a:rPr lang="en-US" sz="16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RELATIONSHIP: 1-TO-MANY (ONE MEAL/ROOM TYPE CAN APPEAR IN MANY BOOKINGS).</a:t>
            </a:r>
          </a:p>
          <a:p>
            <a:pPr algn="l" marL="365541" indent="-182771" lvl="1">
              <a:lnSpc>
                <a:spcPts val="2370"/>
              </a:lnSpc>
              <a:spcBef>
                <a:spcPct val="0"/>
              </a:spcBef>
              <a:buFont typeface="Arial"/>
              <a:buChar char="•"/>
            </a:pPr>
            <a:r>
              <a:rPr lang="en-US" sz="16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CONNECTION VIA MEAL / ASSIGNED_ROOM_TYPE.</a:t>
            </a:r>
          </a:p>
          <a:p>
            <a:pPr algn="l">
              <a:lnSpc>
                <a:spcPts val="237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B4972">
                <a:alpha val="100000"/>
              </a:srgbClr>
            </a:gs>
            <a:gs pos="100000">
              <a:srgbClr val="0218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943290" y="28220"/>
            <a:ext cx="1909973" cy="19291384"/>
            <a:chOff x="0" y="0"/>
            <a:chExt cx="503038" cy="50808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3038" cy="5080858"/>
            </a:xfrm>
            <a:custGeom>
              <a:avLst/>
              <a:gdLst/>
              <a:ahLst/>
              <a:cxnLst/>
              <a:rect r="r" b="b" t="t" l="l"/>
              <a:pathLst>
                <a:path h="5080858" w="503038">
                  <a:moveTo>
                    <a:pt x="0" y="0"/>
                  </a:moveTo>
                  <a:lnTo>
                    <a:pt x="503038" y="0"/>
                  </a:lnTo>
                  <a:lnTo>
                    <a:pt x="503038" y="5080858"/>
                  </a:lnTo>
                  <a:lnTo>
                    <a:pt x="0" y="5080858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48000"/>
                  </a:srgbClr>
                </a:gs>
                <a:gs pos="100000">
                  <a:srgbClr val="001627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503038" cy="5147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82965" y="1587030"/>
            <a:ext cx="14160813" cy="7972895"/>
          </a:xfrm>
          <a:custGeom>
            <a:avLst/>
            <a:gdLst/>
            <a:ahLst/>
            <a:cxnLst/>
            <a:rect r="r" b="b" t="t" l="l"/>
            <a:pathLst>
              <a:path h="7972895" w="14160813">
                <a:moveTo>
                  <a:pt x="0" y="0"/>
                </a:moveTo>
                <a:lnTo>
                  <a:pt x="14160813" y="0"/>
                </a:lnTo>
                <a:lnTo>
                  <a:pt x="14160813" y="7972895"/>
                </a:lnTo>
                <a:lnTo>
                  <a:pt x="0" y="7972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62946" y="262192"/>
            <a:ext cx="9393432" cy="918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04"/>
              </a:lnSpc>
              <a:spcBef>
                <a:spcPct val="0"/>
              </a:spcBef>
            </a:pPr>
            <a:r>
              <a:rPr lang="en-US" b="true" sz="5074">
                <a:solidFill>
                  <a:srgbClr val="FBFCFC"/>
                </a:solidFill>
                <a:latin typeface="Poppins Bold"/>
                <a:ea typeface="Poppins Bold"/>
                <a:cs typeface="Poppins Bold"/>
                <a:sym typeface="Poppins Bold"/>
              </a:rPr>
              <a:t>INTERACTIVE DASHBOARDS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B4972">
                <a:alpha val="100000"/>
              </a:srgbClr>
            </a:gs>
            <a:gs pos="100000">
              <a:srgbClr val="0218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51295" y="0"/>
            <a:ext cx="11636705" cy="10287000"/>
            <a:chOff x="0" y="0"/>
            <a:chExt cx="306481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6481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064811">
                  <a:moveTo>
                    <a:pt x="0" y="0"/>
                  </a:moveTo>
                  <a:lnTo>
                    <a:pt x="3064811" y="0"/>
                  </a:lnTo>
                  <a:lnTo>
                    <a:pt x="306481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74000"/>
                  </a:srgbClr>
                </a:gs>
                <a:gs pos="100000">
                  <a:srgbClr val="021827">
                    <a:alpha val="74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064811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20148"/>
            <a:ext cx="16519525" cy="158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6"/>
              </a:lnSpc>
            </a:pPr>
            <a:r>
              <a:rPr lang="en-US" sz="6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OCCUPANCY &amp; REVENUE PERFORMANCE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12108" y="2381099"/>
            <a:ext cx="8909225" cy="6199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246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Occupancy % Over Time</a:t>
            </a:r>
          </a:p>
          <a:p>
            <a:pPr algn="l" marL="531391" indent="-265695" lvl="1">
              <a:lnSpc>
                <a:spcPts val="4184"/>
              </a:lnSpc>
              <a:buFont typeface="Arial"/>
              <a:buChar char="•"/>
            </a:pPr>
            <a:r>
              <a:rPr lang="en-US" sz="24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Tracks monthly/annual demand with seasonal peaks.</a:t>
            </a:r>
          </a:p>
          <a:p>
            <a:pPr algn="l" marL="531391" indent="-265695" lvl="1">
              <a:lnSpc>
                <a:spcPts val="4184"/>
              </a:lnSpc>
              <a:buFont typeface="Arial"/>
              <a:buChar char="•"/>
            </a:pPr>
            <a:r>
              <a:rPr lang="en-US" sz="24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Guid</a:t>
            </a:r>
            <a:r>
              <a:rPr lang="en-US" sz="24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 staffing, inventory, and promotional planning.</a:t>
            </a:r>
          </a:p>
          <a:p>
            <a:pPr algn="l">
              <a:lnSpc>
                <a:spcPts val="4184"/>
              </a:lnSpc>
            </a:pPr>
          </a:p>
          <a:p>
            <a:pPr algn="l">
              <a:lnSpc>
                <a:spcPts val="4184"/>
              </a:lnSpc>
            </a:pPr>
            <a:r>
              <a:rPr lang="en-US" sz="246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 Performance</a:t>
            </a:r>
          </a:p>
          <a:p>
            <a:pPr algn="l" marL="531391" indent="-265695" lvl="1">
              <a:lnSpc>
                <a:spcPts val="4184"/>
              </a:lnSpc>
              <a:buFont typeface="Arial"/>
              <a:buChar char="•"/>
            </a:pPr>
            <a:r>
              <a:rPr lang="en-US" sz="24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ADR</a:t>
            </a:r>
            <a:r>
              <a:rPr lang="en-US" sz="24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Revenue per occupied room (pricing measure).</a:t>
            </a:r>
          </a:p>
          <a:p>
            <a:pPr algn="l" marL="531391" indent="-265695" lvl="1">
              <a:lnSpc>
                <a:spcPts val="4184"/>
              </a:lnSpc>
              <a:buFont typeface="Arial"/>
              <a:buChar char="•"/>
            </a:pPr>
            <a:r>
              <a:rPr lang="en-US" sz="24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RevPAR: Combines ADR + occupancy (overall revenue).</a:t>
            </a:r>
          </a:p>
          <a:p>
            <a:pPr algn="l" marL="531391" indent="-265695" lvl="1">
              <a:lnSpc>
                <a:spcPts val="4184"/>
              </a:lnSpc>
              <a:buFont typeface="Arial"/>
              <a:buChar char="•"/>
            </a:pPr>
            <a:r>
              <a:rPr lang="en-US" sz="24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4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hows steady growth with dips in low-demand periods.</a:t>
            </a:r>
          </a:p>
          <a:p>
            <a:pPr algn="l">
              <a:lnSpc>
                <a:spcPts val="3515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B4972">
                <a:alpha val="100000"/>
              </a:srgbClr>
            </a:gs>
            <a:gs pos="100000">
              <a:srgbClr val="0218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943290" y="28220"/>
            <a:ext cx="1909973" cy="19291384"/>
            <a:chOff x="0" y="0"/>
            <a:chExt cx="503038" cy="50808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3038" cy="5080858"/>
            </a:xfrm>
            <a:custGeom>
              <a:avLst/>
              <a:gdLst/>
              <a:ahLst/>
              <a:cxnLst/>
              <a:rect r="r" b="b" t="t" l="l"/>
              <a:pathLst>
                <a:path h="5080858" w="503038">
                  <a:moveTo>
                    <a:pt x="0" y="0"/>
                  </a:moveTo>
                  <a:lnTo>
                    <a:pt x="503038" y="0"/>
                  </a:lnTo>
                  <a:lnTo>
                    <a:pt x="503038" y="5080858"/>
                  </a:lnTo>
                  <a:lnTo>
                    <a:pt x="0" y="5080858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48000"/>
                  </a:srgbClr>
                </a:gs>
                <a:gs pos="100000">
                  <a:srgbClr val="001627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503038" cy="5147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97140" y="1528678"/>
            <a:ext cx="14368514" cy="8031247"/>
          </a:xfrm>
          <a:custGeom>
            <a:avLst/>
            <a:gdLst/>
            <a:ahLst/>
            <a:cxnLst/>
            <a:rect r="r" b="b" t="t" l="l"/>
            <a:pathLst>
              <a:path h="8031247" w="14368514">
                <a:moveTo>
                  <a:pt x="0" y="0"/>
                </a:moveTo>
                <a:lnTo>
                  <a:pt x="14368514" y="0"/>
                </a:lnTo>
                <a:lnTo>
                  <a:pt x="14368514" y="8031247"/>
                </a:lnTo>
                <a:lnTo>
                  <a:pt x="0" y="8031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9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66655" y="149852"/>
            <a:ext cx="9393432" cy="918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04"/>
              </a:lnSpc>
              <a:spcBef>
                <a:spcPct val="0"/>
              </a:spcBef>
            </a:pPr>
            <a:r>
              <a:rPr lang="en-US" b="true" sz="5074">
                <a:solidFill>
                  <a:srgbClr val="FBFCFC"/>
                </a:solidFill>
                <a:latin typeface="Poppins Bold"/>
                <a:ea typeface="Poppins Bold"/>
                <a:cs typeface="Poppins Bold"/>
                <a:sym typeface="Poppins Bold"/>
              </a:rPr>
              <a:t>INTERACTIVE DASHBOARD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B4972">
                <a:alpha val="100000"/>
              </a:srgbClr>
            </a:gs>
            <a:gs pos="100000">
              <a:srgbClr val="0218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8250" y="5944257"/>
            <a:ext cx="20756889" cy="4342743"/>
          </a:xfrm>
          <a:custGeom>
            <a:avLst/>
            <a:gdLst/>
            <a:ahLst/>
            <a:cxnLst/>
            <a:rect r="r" b="b" t="t" l="l"/>
            <a:pathLst>
              <a:path h="4342743" w="20756889">
                <a:moveTo>
                  <a:pt x="0" y="0"/>
                </a:moveTo>
                <a:lnTo>
                  <a:pt x="20756889" y="0"/>
                </a:lnTo>
                <a:lnTo>
                  <a:pt x="20756889" y="4342743"/>
                </a:lnTo>
                <a:lnTo>
                  <a:pt x="0" y="4342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-218541" r="0" b="-38738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905587" y="-1525772"/>
            <a:ext cx="19455294" cy="12911241"/>
          </a:xfrm>
          <a:custGeom>
            <a:avLst/>
            <a:gdLst/>
            <a:ahLst/>
            <a:cxnLst/>
            <a:rect r="r" b="b" t="t" l="l"/>
            <a:pathLst>
              <a:path h="12911241" w="19455294">
                <a:moveTo>
                  <a:pt x="0" y="0"/>
                </a:moveTo>
                <a:lnTo>
                  <a:pt x="19455294" y="0"/>
                </a:lnTo>
                <a:lnTo>
                  <a:pt x="19455294" y="12911241"/>
                </a:lnTo>
                <a:lnTo>
                  <a:pt x="0" y="129112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72978" y="2308573"/>
            <a:ext cx="15365909" cy="435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2969" indent="-296485" lvl="1">
              <a:lnSpc>
                <a:spcPts val="5822"/>
              </a:lnSpc>
              <a:buAutoNum type="arabicPeriod" startAt="1"/>
            </a:pPr>
            <a:r>
              <a:rPr lang="en-US" sz="27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Implemented detailed guest segmentation to understand behavior and preferences.</a:t>
            </a:r>
          </a:p>
          <a:p>
            <a:pPr algn="l" marL="592969" indent="-296485" lvl="1">
              <a:lnSpc>
                <a:spcPts val="5822"/>
              </a:lnSpc>
              <a:buAutoNum type="arabicPeriod" startAt="1"/>
            </a:pPr>
            <a:r>
              <a:rPr lang="en-US" sz="27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Categorized guests by purpose of visit: Business, Family, Solo.</a:t>
            </a:r>
          </a:p>
          <a:p>
            <a:pPr algn="l" marL="592969" indent="-296485" lvl="1">
              <a:lnSpc>
                <a:spcPts val="5822"/>
              </a:lnSpc>
              <a:buAutoNum type="arabicPeriod" startAt="1"/>
            </a:pPr>
            <a:r>
              <a:rPr lang="en-US" sz="27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Added guest demographics analysis: nationality distribution.</a:t>
            </a:r>
          </a:p>
          <a:p>
            <a:pPr algn="l" marL="592969" indent="-296485" lvl="1">
              <a:lnSpc>
                <a:spcPts val="5822"/>
              </a:lnSpc>
              <a:buAutoNum type="arabicPeriod" startAt="1"/>
            </a:pPr>
            <a:r>
              <a:rPr lang="en-US" sz="27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Built booking source segmentation (Direct, OTA, Corporate, GDS).</a:t>
            </a:r>
          </a:p>
          <a:p>
            <a:pPr algn="l" marL="592969" indent="-296485" lvl="1">
              <a:lnSpc>
                <a:spcPts val="5822"/>
              </a:lnSpc>
              <a:buAutoNum type="arabicPeriod" startAt="1"/>
            </a:pPr>
            <a:r>
              <a:rPr lang="en-US" sz="27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Introduced loyalty module: First-timers, Loyal Guests, High Spenders.</a:t>
            </a:r>
          </a:p>
          <a:p>
            <a:pPr algn="l" marL="592969" indent="-296485" lvl="1">
              <a:lnSpc>
                <a:spcPts val="5822"/>
              </a:lnSpc>
              <a:buAutoNum type="arabicPeriod" startAt="1"/>
            </a:pPr>
            <a:r>
              <a:rPr lang="en-US" sz="27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Designed customer personas with KPIs: Avg Stay, Repeat %, ADR.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29728" y="847725"/>
            <a:ext cx="8874026" cy="1103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  <a:spcBef>
                <a:spcPct val="0"/>
              </a:spcBef>
            </a:pPr>
            <a:r>
              <a:rPr lang="en-US" b="true" sz="607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GUEST ANALYSIS MODE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B4972">
                <a:alpha val="100000"/>
              </a:srgbClr>
            </a:gs>
            <a:gs pos="100000">
              <a:srgbClr val="0218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6637"/>
            <a:ext cx="16030084" cy="8522475"/>
            <a:chOff x="0" y="0"/>
            <a:chExt cx="4221915" cy="22446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21915" cy="2244603"/>
            </a:xfrm>
            <a:custGeom>
              <a:avLst/>
              <a:gdLst/>
              <a:ahLst/>
              <a:cxnLst/>
              <a:rect r="r" b="b" t="t" l="l"/>
              <a:pathLst>
                <a:path h="2244603" w="4221915">
                  <a:moveTo>
                    <a:pt x="0" y="0"/>
                  </a:moveTo>
                  <a:lnTo>
                    <a:pt x="4221915" y="0"/>
                  </a:lnTo>
                  <a:lnTo>
                    <a:pt x="4221915" y="2244603"/>
                  </a:lnTo>
                  <a:lnTo>
                    <a:pt x="0" y="2244603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70000"/>
                  </a:srgbClr>
                </a:gs>
                <a:gs pos="100000">
                  <a:srgbClr val="021827">
                    <a:alpha val="7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21915" cy="2292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57088" y="2981940"/>
            <a:ext cx="10770068" cy="4727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57"/>
              </a:lnSpc>
            </a:pPr>
            <a:r>
              <a:rPr lang="en-US" sz="25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One of the key features of this dashboard is its interactive filtering system. </a:t>
            </a:r>
          </a:p>
          <a:p>
            <a:pPr algn="just" marL="554044" indent="-277022" lvl="1">
              <a:lnSpc>
                <a:spcPts val="4157"/>
              </a:lnSpc>
              <a:buFont typeface="Arial"/>
              <a:buChar char="•"/>
            </a:pPr>
            <a:r>
              <a:rPr lang="en-US" sz="25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 by guest type (Business, Family, Solo, Other) to compare behaviors.</a:t>
            </a:r>
          </a:p>
          <a:p>
            <a:pPr algn="just" marL="554044" indent="-277022" lvl="1">
              <a:lnSpc>
                <a:spcPts val="4157"/>
              </a:lnSpc>
              <a:buFont typeface="Arial"/>
              <a:buChar char="•"/>
            </a:pPr>
            <a:r>
              <a:rPr lang="en-US" sz="25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Analyze nationality-based performance for regional insights.</a:t>
            </a:r>
          </a:p>
          <a:p>
            <a:pPr algn="just" marL="554044" indent="-277022" lvl="1">
              <a:lnSpc>
                <a:spcPts val="4157"/>
              </a:lnSpc>
              <a:buFont typeface="Arial"/>
              <a:buChar char="•"/>
            </a:pPr>
            <a:r>
              <a:rPr lang="en-US" sz="25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Explore loyalty patterns: First-Timers vs. Loyal Guests.</a:t>
            </a:r>
          </a:p>
          <a:p>
            <a:pPr algn="just" marL="554044" indent="-277022" lvl="1">
              <a:lnSpc>
                <a:spcPts val="4157"/>
              </a:lnSpc>
              <a:buFont typeface="Arial"/>
              <a:buChar char="•"/>
            </a:pPr>
            <a:r>
              <a:rPr lang="en-US" sz="25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Review booking channels (TA/TO, Direct, Corporate, GDS) to assess revenue sources.</a:t>
            </a:r>
          </a:p>
          <a:p>
            <a:pPr algn="just">
              <a:lnSpc>
                <a:spcPts val="431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362449"/>
            <a:ext cx="11610645" cy="12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23"/>
              </a:lnSpc>
            </a:pPr>
            <a:r>
              <a:rPr lang="en-US" sz="75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INTERACTIVE FILTERING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034">
                <a:alpha val="100000"/>
              </a:srgbClr>
            </a:gs>
            <a:gs pos="100000">
              <a:srgbClr val="0B4972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40670" y="1629282"/>
            <a:ext cx="14321660" cy="7930643"/>
          </a:xfrm>
          <a:custGeom>
            <a:avLst/>
            <a:gdLst/>
            <a:ahLst/>
            <a:cxnLst/>
            <a:rect r="r" b="b" t="t" l="l"/>
            <a:pathLst>
              <a:path h="7930643" w="14321660">
                <a:moveTo>
                  <a:pt x="0" y="0"/>
                </a:moveTo>
                <a:lnTo>
                  <a:pt x="14321660" y="0"/>
                </a:lnTo>
                <a:lnTo>
                  <a:pt x="14321660" y="7930643"/>
                </a:lnTo>
                <a:lnTo>
                  <a:pt x="0" y="7930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8" r="0" b="-3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40670" y="343473"/>
            <a:ext cx="14407240" cy="90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7"/>
              </a:lnSpc>
              <a:spcBef>
                <a:spcPct val="0"/>
              </a:spcBef>
            </a:pPr>
            <a:r>
              <a:rPr lang="en-US" b="true" sz="50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INTERACTIVE</a:t>
            </a:r>
            <a:r>
              <a:rPr lang="en-US" b="true" sz="50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DASHBOARDS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034">
                <a:alpha val="100000"/>
              </a:srgbClr>
            </a:gs>
            <a:gs pos="100000">
              <a:srgbClr val="0B4972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8692" y="-1798294"/>
            <a:ext cx="20418000" cy="13612000"/>
          </a:xfrm>
          <a:custGeom>
            <a:avLst/>
            <a:gdLst/>
            <a:ahLst/>
            <a:cxnLst/>
            <a:rect r="r" b="b" t="t" l="l"/>
            <a:pathLst>
              <a:path h="13612000" w="20418000">
                <a:moveTo>
                  <a:pt x="0" y="0"/>
                </a:moveTo>
                <a:lnTo>
                  <a:pt x="20418000" y="0"/>
                </a:lnTo>
                <a:lnTo>
                  <a:pt x="20418000" y="13611999"/>
                </a:lnTo>
                <a:lnTo>
                  <a:pt x="0" y="1361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503354" y="-765406"/>
            <a:ext cx="19455294" cy="12911241"/>
          </a:xfrm>
          <a:custGeom>
            <a:avLst/>
            <a:gdLst/>
            <a:ahLst/>
            <a:cxnLst/>
            <a:rect r="r" b="b" t="t" l="l"/>
            <a:pathLst>
              <a:path h="12911241" w="19455294">
                <a:moveTo>
                  <a:pt x="0" y="0"/>
                </a:moveTo>
                <a:lnTo>
                  <a:pt x="19455294" y="0"/>
                </a:lnTo>
                <a:lnTo>
                  <a:pt x="19455294" y="12911241"/>
                </a:lnTo>
                <a:lnTo>
                  <a:pt x="0" y="129112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028547"/>
            <a:ext cx="15261606" cy="7531378"/>
          </a:xfrm>
          <a:custGeom>
            <a:avLst/>
            <a:gdLst/>
            <a:ahLst/>
            <a:cxnLst/>
            <a:rect r="r" b="b" t="t" l="l"/>
            <a:pathLst>
              <a:path h="7531378" w="15261606">
                <a:moveTo>
                  <a:pt x="0" y="0"/>
                </a:moveTo>
                <a:lnTo>
                  <a:pt x="15261606" y="0"/>
                </a:lnTo>
                <a:lnTo>
                  <a:pt x="15261606" y="7531378"/>
                </a:lnTo>
                <a:lnTo>
                  <a:pt x="0" y="75313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</a:blip>
            <a:stretch>
              <a:fillRect l="-27734" t="0" r="-22371" b="-2167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7625" y="2118121"/>
            <a:ext cx="15401630" cy="744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3121" indent="-271560" lvl="1">
              <a:lnSpc>
                <a:spcPts val="3521"/>
              </a:lnSpc>
              <a:buFont typeface="Arial"/>
              <a:buChar char="•"/>
            </a:pPr>
            <a:r>
              <a:rPr lang="en-US" sz="251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Built an analytics dashboard providing real-time visibility into forecasted occupancy, cancellation rates, and refund trends.</a:t>
            </a:r>
          </a:p>
          <a:p>
            <a:pPr algn="l" marL="543121" indent="-271560" lvl="1">
              <a:lnSpc>
                <a:spcPts val="3521"/>
              </a:lnSpc>
              <a:buFont typeface="Arial"/>
              <a:buChar char="•"/>
            </a:pPr>
          </a:p>
          <a:p>
            <a:pPr algn="l" marL="543121" indent="-271560" lvl="1">
              <a:lnSpc>
                <a:spcPts val="3521"/>
              </a:lnSpc>
              <a:buFont typeface="Arial"/>
              <a:buChar char="•"/>
            </a:pPr>
            <a:r>
              <a:rPr lang="en-US" sz="251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Forecasted occupancy shown through historical and prediction graphs, enabling managers to anticipate demand fluctuations.</a:t>
            </a:r>
          </a:p>
          <a:p>
            <a:pPr algn="l" marL="543121" indent="-271560" lvl="1">
              <a:lnSpc>
                <a:spcPts val="3521"/>
              </a:lnSpc>
              <a:buFont typeface="Arial"/>
              <a:buChar char="•"/>
            </a:pPr>
          </a:p>
          <a:p>
            <a:pPr algn="l" marL="543121" indent="-271560" lvl="1">
              <a:lnSpc>
                <a:spcPts val="3521"/>
              </a:lnSpc>
              <a:buFont typeface="Arial"/>
              <a:buChar char="•"/>
            </a:pPr>
            <a:r>
              <a:rPr lang="en-US" sz="251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Cancellation rates analyzed by lead time and market segment, supporting precise policy adjustments and risk reduction.</a:t>
            </a:r>
          </a:p>
          <a:p>
            <a:pPr algn="l" marL="543121" indent="-271560" lvl="1">
              <a:lnSpc>
                <a:spcPts val="3521"/>
              </a:lnSpc>
              <a:buFont typeface="Arial"/>
              <a:buChar char="•"/>
            </a:pPr>
          </a:p>
          <a:p>
            <a:pPr algn="l" marL="543121" indent="-271560" lvl="1">
              <a:lnSpc>
                <a:spcPts val="3521"/>
              </a:lnSpc>
              <a:buFont typeface="Arial"/>
              <a:buChar char="•"/>
            </a:pPr>
            <a:r>
              <a:rPr lang="en-US" sz="251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Refund trends tracked monthly, revealing periods of heightened risk and supporting proactive revenue protection.</a:t>
            </a:r>
          </a:p>
          <a:p>
            <a:pPr algn="l" marL="543121" indent="-271560" lvl="1">
              <a:lnSpc>
                <a:spcPts val="3521"/>
              </a:lnSpc>
              <a:buFont typeface="Arial"/>
              <a:buChar char="•"/>
            </a:pPr>
          </a:p>
          <a:p>
            <a:pPr algn="l" marL="543121" indent="-271560" lvl="1">
              <a:lnSpc>
                <a:spcPts val="3521"/>
              </a:lnSpc>
              <a:buFont typeface="Arial"/>
              <a:buChar char="•"/>
            </a:pPr>
            <a:r>
              <a:rPr lang="en-US" sz="251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Detailed no-show patterns visualized, helping optimize booking conditions and resource planning.</a:t>
            </a:r>
          </a:p>
          <a:p>
            <a:pPr algn="l" marL="543121" indent="-271560" lvl="1">
              <a:lnSpc>
                <a:spcPts val="3521"/>
              </a:lnSpc>
              <a:buFont typeface="Arial"/>
              <a:buChar char="•"/>
            </a:pPr>
          </a:p>
          <a:p>
            <a:pPr algn="l" marL="543121" indent="-271560" lvl="1">
              <a:lnSpc>
                <a:spcPts val="3521"/>
              </a:lnSpc>
              <a:buFont typeface="Arial"/>
              <a:buChar char="•"/>
            </a:pPr>
            <a:r>
              <a:rPr lang="en-US" sz="251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Delivers actionable insights for improving hotel revenue management, operational preparedness, and guest satisfaction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4993" y="755420"/>
            <a:ext cx="15858013" cy="66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FORECASTING OCCUPANCY, CANCELLATIONS &amp; REFUND TRENDS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034">
                <a:alpha val="100000"/>
              </a:srgbClr>
            </a:gs>
            <a:gs pos="100000">
              <a:srgbClr val="0B4972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4555" y="1717001"/>
            <a:ext cx="15118890" cy="7842924"/>
          </a:xfrm>
          <a:custGeom>
            <a:avLst/>
            <a:gdLst/>
            <a:ahLst/>
            <a:cxnLst/>
            <a:rect r="r" b="b" t="t" l="l"/>
            <a:pathLst>
              <a:path h="7842924" w="15118890">
                <a:moveTo>
                  <a:pt x="0" y="0"/>
                </a:moveTo>
                <a:lnTo>
                  <a:pt x="15118890" y="0"/>
                </a:lnTo>
                <a:lnTo>
                  <a:pt x="15118890" y="7842924"/>
                </a:lnTo>
                <a:lnTo>
                  <a:pt x="0" y="7842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36093" y="381947"/>
            <a:ext cx="8415814" cy="90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7"/>
              </a:lnSpc>
              <a:spcBef>
                <a:spcPct val="0"/>
              </a:spcBef>
            </a:pPr>
            <a:r>
              <a:rPr lang="en-US" b="true" sz="50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INTERACTIVE DASHBOARD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034">
                <a:alpha val="100000"/>
              </a:srgbClr>
            </a:gs>
            <a:gs pos="100000">
              <a:srgbClr val="0B4972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1695" y="-1292809"/>
            <a:ext cx="19373601" cy="12927476"/>
          </a:xfrm>
          <a:custGeom>
            <a:avLst/>
            <a:gdLst/>
            <a:ahLst/>
            <a:cxnLst/>
            <a:rect r="r" b="b" t="t" l="l"/>
            <a:pathLst>
              <a:path h="12927476" w="19373601">
                <a:moveTo>
                  <a:pt x="0" y="0"/>
                </a:moveTo>
                <a:lnTo>
                  <a:pt x="19373601" y="0"/>
                </a:lnTo>
                <a:lnTo>
                  <a:pt x="19373601" y="12927476"/>
                </a:lnTo>
                <a:lnTo>
                  <a:pt x="0" y="12927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4324" y="1943100"/>
            <a:ext cx="15780416" cy="6893941"/>
            <a:chOff x="0" y="0"/>
            <a:chExt cx="4156159" cy="18156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56159" cy="1815688"/>
            </a:xfrm>
            <a:custGeom>
              <a:avLst/>
              <a:gdLst/>
              <a:ahLst/>
              <a:cxnLst/>
              <a:rect r="r" b="b" t="t" l="l"/>
              <a:pathLst>
                <a:path h="1815688" w="4156159">
                  <a:moveTo>
                    <a:pt x="0" y="0"/>
                  </a:moveTo>
                  <a:lnTo>
                    <a:pt x="4156159" y="0"/>
                  </a:lnTo>
                  <a:lnTo>
                    <a:pt x="4156159" y="1815688"/>
                  </a:lnTo>
                  <a:lnTo>
                    <a:pt x="0" y="1815688"/>
                  </a:lnTo>
                  <a:close/>
                </a:path>
              </a:pathLst>
            </a:custGeom>
            <a:solidFill>
              <a:srgbClr val="1A4F75">
                <a:alpha val="7882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156159" cy="18633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38225" y="2339491"/>
            <a:ext cx="16271039" cy="5999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0045" indent="-265022" lvl="1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Built a comprehensive dashboard offering a unified view of key revenue metrics—ADR (12.16M), total bookings (119K), occupancy (75K), and revenue per guest (51.95).</a:t>
            </a:r>
          </a:p>
          <a:p>
            <a:pPr algn="l">
              <a:lnSpc>
                <a:spcPts val="3437"/>
              </a:lnSpc>
            </a:pPr>
          </a:p>
          <a:p>
            <a:pPr algn="l" marL="530045" indent="-265022" lvl="1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Segmented guest booking patterns and total bookings by business, leisure, solo, family, group, and conference segments, spotlighting major revenue drivers.</a:t>
            </a:r>
          </a:p>
          <a:p>
            <a:pPr algn="l">
              <a:lnSpc>
                <a:spcPts val="3437"/>
              </a:lnSpc>
            </a:pPr>
          </a:p>
          <a:p>
            <a:pPr algn="l" marL="530045" indent="-265022" lvl="1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Analyzed potential upsell revenue (401.40) and identified 979 upsell candidates, enabling managers to create targeted packages and optimize ancillary income.</a:t>
            </a:r>
          </a:p>
          <a:p>
            <a:pPr algn="l">
              <a:lnSpc>
                <a:spcPts val="3437"/>
              </a:lnSpc>
            </a:pPr>
          </a:p>
          <a:p>
            <a:pPr algn="l" marL="530045" indent="-265022" lvl="1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Tracked ARR and repeat guest rate, enabling pricing strategies by season and guest type to maximize high-value bookings.</a:t>
            </a:r>
          </a:p>
          <a:p>
            <a:pPr algn="l">
              <a:lnSpc>
                <a:spcPts val="3437"/>
              </a:lnSpc>
            </a:pPr>
          </a:p>
          <a:p>
            <a:pPr algn="l" marL="530045" indent="-265022" lvl="1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Provided actionable insights to tailor promotions, strengthen guest retention, and drive overall profitability through data-driven decision-making and personalized marketing.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96944" y="847725"/>
            <a:ext cx="7494111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 STRATEGY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4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04561" y="7895213"/>
            <a:ext cx="11444514" cy="4783573"/>
          </a:xfrm>
          <a:custGeom>
            <a:avLst/>
            <a:gdLst/>
            <a:ahLst/>
            <a:cxnLst/>
            <a:rect r="r" b="b" t="t" l="l"/>
            <a:pathLst>
              <a:path h="4783573" w="11444514">
                <a:moveTo>
                  <a:pt x="0" y="0"/>
                </a:moveTo>
                <a:lnTo>
                  <a:pt x="11444514" y="0"/>
                </a:lnTo>
                <a:lnTo>
                  <a:pt x="11444514" y="4783574"/>
                </a:lnTo>
                <a:lnTo>
                  <a:pt x="0" y="478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04561" y="6966255"/>
            <a:ext cx="11444514" cy="3674476"/>
            <a:chOff x="0" y="0"/>
            <a:chExt cx="3014193" cy="9677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14193" cy="967763"/>
            </a:xfrm>
            <a:custGeom>
              <a:avLst/>
              <a:gdLst/>
              <a:ahLst/>
              <a:cxnLst/>
              <a:rect r="r" b="b" t="t" l="l"/>
              <a:pathLst>
                <a:path h="967763" w="3014193">
                  <a:moveTo>
                    <a:pt x="0" y="0"/>
                  </a:moveTo>
                  <a:lnTo>
                    <a:pt x="3014193" y="0"/>
                  </a:lnTo>
                  <a:lnTo>
                    <a:pt x="3014193" y="967763"/>
                  </a:lnTo>
                  <a:lnTo>
                    <a:pt x="0" y="967763"/>
                  </a:lnTo>
                  <a:close/>
                </a:path>
              </a:pathLst>
            </a:custGeom>
            <a:gradFill rotWithShape="true">
              <a:gsLst>
                <a:gs pos="0">
                  <a:srgbClr val="001627">
                    <a:alpha val="0"/>
                  </a:srgbClr>
                </a:gs>
                <a:gs pos="100000">
                  <a:srgbClr val="02142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014193" cy="1034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59300" y="2803481"/>
            <a:ext cx="1419450" cy="7932881"/>
            <a:chOff x="0" y="0"/>
            <a:chExt cx="373847" cy="20893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3847" cy="2089319"/>
            </a:xfrm>
            <a:custGeom>
              <a:avLst/>
              <a:gdLst/>
              <a:ahLst/>
              <a:cxnLst/>
              <a:rect r="r" b="b" t="t" l="l"/>
              <a:pathLst>
                <a:path h="2089319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089319"/>
                  </a:lnTo>
                  <a:lnTo>
                    <a:pt x="0" y="2089319"/>
                  </a:lnTo>
                  <a:close/>
                </a:path>
              </a:pathLst>
            </a:custGeom>
            <a:gradFill rotWithShape="true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373847" cy="215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2028864" y="-189284"/>
            <a:ext cx="10033425" cy="10665568"/>
          </a:xfrm>
          <a:custGeom>
            <a:avLst/>
            <a:gdLst/>
            <a:ahLst/>
            <a:cxnLst/>
            <a:rect r="r" b="b" t="t" l="l"/>
            <a:pathLst>
              <a:path h="10665568" w="10033425">
                <a:moveTo>
                  <a:pt x="0" y="0"/>
                </a:moveTo>
                <a:lnTo>
                  <a:pt x="10033425" y="0"/>
                </a:lnTo>
                <a:lnTo>
                  <a:pt x="10033425" y="10665568"/>
                </a:lnTo>
                <a:lnTo>
                  <a:pt x="0" y="10665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-14800" t="0" r="-4465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456967" y="660876"/>
            <a:ext cx="7629397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Team Members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71666" y="6909105"/>
            <a:ext cx="4343093" cy="81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5"/>
              </a:lnSpc>
            </a:pPr>
            <a:r>
              <a:rPr lang="en-US" sz="23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Under Guidance of </a:t>
            </a:r>
          </a:p>
          <a:p>
            <a:pPr algn="l">
              <a:lnSpc>
                <a:spcPts val="3245"/>
              </a:lnSpc>
            </a:pPr>
            <a:r>
              <a:rPr lang="en-US" sz="23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Mentor Mukilan Selvaraj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56080" y="2058114"/>
            <a:ext cx="4123113" cy="423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96"/>
              </a:lnSpc>
            </a:pPr>
            <a:r>
              <a:rPr lang="en-US" sz="2662" spc="1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Garv Jain</a:t>
            </a:r>
          </a:p>
          <a:p>
            <a:pPr algn="l">
              <a:lnSpc>
                <a:spcPts val="5696"/>
              </a:lnSpc>
            </a:pPr>
            <a:r>
              <a:rPr lang="en-US" sz="2662" spc="1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Hima Rose George</a:t>
            </a:r>
          </a:p>
          <a:p>
            <a:pPr algn="l">
              <a:lnSpc>
                <a:spcPts val="5696"/>
              </a:lnSpc>
            </a:pPr>
            <a:r>
              <a:rPr lang="en-US" sz="2662" spc="1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Nabamita Samui</a:t>
            </a:r>
          </a:p>
          <a:p>
            <a:pPr algn="l">
              <a:lnSpc>
                <a:spcPts val="5696"/>
              </a:lnSpc>
            </a:pPr>
            <a:r>
              <a:rPr lang="en-US" sz="2662" spc="1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Punna Gayathri</a:t>
            </a:r>
          </a:p>
          <a:p>
            <a:pPr algn="l">
              <a:lnSpc>
                <a:spcPts val="5696"/>
              </a:lnSpc>
            </a:pPr>
            <a:r>
              <a:rPr lang="en-US" sz="2662" spc="1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Rajshree Ghosh</a:t>
            </a:r>
          </a:p>
          <a:p>
            <a:pPr algn="l">
              <a:lnSpc>
                <a:spcPts val="5696"/>
              </a:lnSpc>
            </a:pPr>
            <a:r>
              <a:rPr lang="en-US" sz="2662" spc="1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Syed Anwar Rizvi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B4972">
                <a:alpha val="100000"/>
              </a:srgbClr>
            </a:gs>
            <a:gs pos="100000">
              <a:srgbClr val="0218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51295" y="0"/>
            <a:ext cx="11636705" cy="10287000"/>
            <a:chOff x="0" y="0"/>
            <a:chExt cx="306481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6481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064811">
                  <a:moveTo>
                    <a:pt x="0" y="0"/>
                  </a:moveTo>
                  <a:lnTo>
                    <a:pt x="3064811" y="0"/>
                  </a:lnTo>
                  <a:lnTo>
                    <a:pt x="306481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74000"/>
                  </a:srgbClr>
                </a:gs>
                <a:gs pos="100000">
                  <a:srgbClr val="021827">
                    <a:alpha val="74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064811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31124" y="434423"/>
            <a:ext cx="7842468" cy="4987858"/>
          </a:xfrm>
          <a:custGeom>
            <a:avLst/>
            <a:gdLst/>
            <a:ahLst/>
            <a:cxnLst/>
            <a:rect r="r" b="b" t="t" l="l"/>
            <a:pathLst>
              <a:path h="4987858" w="7842468">
                <a:moveTo>
                  <a:pt x="0" y="0"/>
                </a:moveTo>
                <a:lnTo>
                  <a:pt x="7842469" y="0"/>
                </a:lnTo>
                <a:lnTo>
                  <a:pt x="7842469" y="4987858"/>
                </a:lnTo>
                <a:lnTo>
                  <a:pt x="0" y="4987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81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31124" y="5875782"/>
            <a:ext cx="7842468" cy="3891825"/>
          </a:xfrm>
          <a:custGeom>
            <a:avLst/>
            <a:gdLst/>
            <a:ahLst/>
            <a:cxnLst/>
            <a:rect r="r" b="b" t="t" l="l"/>
            <a:pathLst>
              <a:path h="3891825" w="7842468">
                <a:moveTo>
                  <a:pt x="0" y="0"/>
                </a:moveTo>
                <a:lnTo>
                  <a:pt x="7842469" y="0"/>
                </a:lnTo>
                <a:lnTo>
                  <a:pt x="7842469" y="3891825"/>
                </a:lnTo>
                <a:lnTo>
                  <a:pt x="0" y="3891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8304" y="2619854"/>
            <a:ext cx="9566021" cy="6349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4708" indent="-217354" lvl="1">
              <a:lnSpc>
                <a:spcPts val="3926"/>
              </a:lnSpc>
              <a:buFont typeface="Arial"/>
              <a:buChar char="•"/>
            </a:pPr>
            <a:r>
              <a:rPr lang="en-US" b="true" sz="201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Goal: </a:t>
            </a:r>
            <a:r>
              <a:rPr lang="en-US" sz="20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Shift from reactive reporting to proactive decision-making using predictive AI.</a:t>
            </a:r>
          </a:p>
          <a:p>
            <a:pPr algn="l">
              <a:lnSpc>
                <a:spcPts val="3926"/>
              </a:lnSpc>
            </a:pPr>
            <a:r>
              <a:rPr lang="en-US" sz="201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Occupancy &amp; Revenue Forecast (Prophet &amp; ARIMA):</a:t>
            </a:r>
          </a:p>
          <a:p>
            <a:pPr algn="l" marL="869416" indent="-289805" lvl="2">
              <a:lnSpc>
                <a:spcPts val="3926"/>
              </a:lnSpc>
              <a:buFont typeface="Arial"/>
              <a:buChar char="⚬"/>
            </a:pPr>
            <a:r>
              <a:rPr lang="en-US" b="true" sz="201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90-Day Projection: </a:t>
            </a:r>
            <a:r>
              <a:rPr lang="en-US" sz="20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Forecasts 10,254 total bookings and $4,789,181.45 revenue.</a:t>
            </a:r>
          </a:p>
          <a:p>
            <a:pPr algn="l" marL="869416" indent="-289805" lvl="2">
              <a:lnSpc>
                <a:spcPts val="3926"/>
              </a:lnSpc>
              <a:buFont typeface="Arial"/>
              <a:buChar char="⚬"/>
            </a:pPr>
            <a:r>
              <a:rPr lang="en-US" b="true" sz="201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Action: </a:t>
            </a:r>
            <a:r>
              <a:rPr lang="en-US" sz="20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Directly informs Yield Management (setting higher rates during peak t</a:t>
            </a:r>
            <a:r>
              <a:rPr lang="en-US" sz="20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imes) and pr</a:t>
            </a:r>
            <a:r>
              <a:rPr lang="en-US" sz="20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ecise staff scheduling.</a:t>
            </a:r>
          </a:p>
          <a:p>
            <a:pPr algn="l">
              <a:lnSpc>
                <a:spcPts val="3926"/>
              </a:lnSpc>
            </a:pPr>
            <a:r>
              <a:rPr lang="en-US" sz="201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Cancellation Risk Mitigation (Random Forest):</a:t>
            </a:r>
          </a:p>
          <a:p>
            <a:pPr algn="l">
              <a:lnSpc>
                <a:spcPts val="3926"/>
              </a:lnSpc>
            </a:pPr>
            <a:r>
              <a:rPr lang="en-US" sz="20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sz="201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High-Risk ID:</a:t>
            </a:r>
            <a:r>
              <a:rPr lang="en-US" sz="20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Identifies [4886 bookings (13.6% of the total)] bookings</a:t>
            </a:r>
          </a:p>
          <a:p>
            <a:pPr algn="l">
              <a:lnSpc>
                <a:spcPts val="3926"/>
              </a:lnSpc>
            </a:pPr>
            <a:r>
              <a:rPr lang="en-US" sz="20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with a ≥75% cancellation probability.</a:t>
            </a:r>
          </a:p>
          <a:p>
            <a:pPr algn="l">
              <a:lnSpc>
                <a:spcPts val="3926"/>
              </a:lnSpc>
            </a:pPr>
            <a:r>
              <a:rPr lang="en-US" sz="201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Action: Target these 4886 bookings with a proactive engagement </a:t>
            </a:r>
          </a:p>
          <a:p>
            <a:pPr algn="l">
              <a:lnSpc>
                <a:spcPts val="3926"/>
              </a:lnSpc>
            </a:pPr>
            <a:r>
              <a:rPr lang="en-US" sz="201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campaign to</a:t>
            </a:r>
            <a:r>
              <a:rPr lang="en-US" sz="201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01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mitigate revenue loss</a:t>
            </a:r>
          </a:p>
          <a:p>
            <a:pPr algn="l">
              <a:lnSpc>
                <a:spcPts val="321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8304" y="899792"/>
            <a:ext cx="9566021" cy="1013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7"/>
              </a:lnSpc>
            </a:pPr>
            <a:r>
              <a:rPr lang="en-US" sz="38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AI-DRIVEN FORECASTING: OPTIMIZING FUTURE HOTEL PERFORMANCE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B4972">
                <a:alpha val="100000"/>
              </a:srgbClr>
            </a:gs>
            <a:gs pos="100000">
              <a:srgbClr val="0218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803481"/>
            <a:ext cx="1419450" cy="7932881"/>
            <a:chOff x="0" y="0"/>
            <a:chExt cx="373847" cy="20893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847" cy="2089319"/>
            </a:xfrm>
            <a:custGeom>
              <a:avLst/>
              <a:gdLst/>
              <a:ahLst/>
              <a:cxnLst/>
              <a:rect r="r" b="b" t="t" l="l"/>
              <a:pathLst>
                <a:path h="2089319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089319"/>
                  </a:lnTo>
                  <a:lnTo>
                    <a:pt x="0" y="2089319"/>
                  </a:lnTo>
                  <a:close/>
                </a:path>
              </a:pathLst>
            </a:custGeom>
            <a:gradFill rotWithShape="true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73847" cy="215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5577735" y="1330325"/>
            <a:ext cx="13716000" cy="8229600"/>
          </a:xfrm>
          <a:custGeom>
            <a:avLst/>
            <a:gdLst/>
            <a:ahLst/>
            <a:cxnLst/>
            <a:rect r="r" b="b" t="t" l="l"/>
            <a:pathLst>
              <a:path h="8229600" w="13716000">
                <a:moveTo>
                  <a:pt x="0" y="0"/>
                </a:moveTo>
                <a:lnTo>
                  <a:pt x="13716000" y="0"/>
                </a:lnTo>
                <a:lnTo>
                  <a:pt x="13716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9903" y="2612981"/>
            <a:ext cx="15684772" cy="744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7309" indent="-253655" lvl="1">
              <a:lnSpc>
                <a:spcPts val="4581"/>
              </a:lnSpc>
              <a:buFont typeface="Arial"/>
              <a:buChar char="•"/>
            </a:pPr>
            <a:r>
              <a:rPr lang="en-US" b="true" sz="23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Solution: </a:t>
            </a:r>
            <a:r>
              <a:rPr lang="en-US" sz="23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 predictive models are integrated into a user-friendly Streamlit Dashboard.</a:t>
            </a:r>
          </a:p>
          <a:p>
            <a:pPr algn="l" marL="507309" indent="-253655" lvl="1">
              <a:lnSpc>
                <a:spcPts val="4581"/>
              </a:lnSpc>
              <a:buFont typeface="Arial"/>
              <a:buChar char="•"/>
            </a:pPr>
            <a:r>
              <a:rPr lang="en-US" b="true" sz="23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</a:t>
            </a:r>
            <a:r>
              <a:rPr lang="en-US" b="true" sz="23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ures for Management:</a:t>
            </a:r>
          </a:p>
          <a:p>
            <a:pPr algn="l" marL="507309" indent="-253655" lvl="1">
              <a:lnSpc>
                <a:spcPts val="4581"/>
              </a:lnSpc>
              <a:buFont typeface="Arial"/>
              <a:buChar char="•"/>
            </a:pPr>
            <a:r>
              <a:rPr lang="en-US" b="true" sz="23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Adjustable Forecast: </a:t>
            </a:r>
            <a:r>
              <a:rPr lang="en-US" sz="23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Management can instantly change the number of forecast days (e.g., 30, 90, 365) to test different horizons.</a:t>
            </a:r>
          </a:p>
          <a:p>
            <a:pPr algn="l" marL="507309" indent="-253655" lvl="1">
              <a:lnSpc>
                <a:spcPts val="4581"/>
              </a:lnSpc>
              <a:buFont typeface="Arial"/>
              <a:buChar char="•"/>
            </a:pPr>
            <a:r>
              <a:rPr lang="en-US" b="true" sz="23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Dynamic Risk List: </a:t>
            </a:r>
            <a:r>
              <a:rPr lang="en-US" sz="23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dashboard provides the exact list of high-risk bookings (date, ADR, customer type) for immediate follow-up.</a:t>
            </a:r>
          </a:p>
          <a:p>
            <a:pPr algn="l" marL="507309" indent="-253655" lvl="1">
              <a:lnSpc>
                <a:spcPts val="4581"/>
              </a:lnSpc>
              <a:buFont typeface="Arial"/>
              <a:buChar char="•"/>
            </a:pPr>
            <a:r>
              <a:rPr lang="en-US" b="true" sz="23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 Performance: </a:t>
            </a:r>
            <a:r>
              <a:rPr lang="en-US" sz="23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Transparency via a live display of th</a:t>
            </a:r>
            <a:r>
              <a:rPr lang="en-US" sz="23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Random For</a:t>
            </a:r>
            <a:r>
              <a:rPr lang="en-US" sz="23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 model's performance metrics.</a:t>
            </a:r>
          </a:p>
          <a:p>
            <a:pPr algn="l" marL="507309" indent="-253655" lvl="1">
              <a:lnSpc>
                <a:spcPts val="4581"/>
              </a:lnSpc>
              <a:buFont typeface="Arial"/>
              <a:buChar char="•"/>
            </a:pPr>
            <a:r>
              <a:rPr lang="en-US" b="true" sz="23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Strategic Recommendation: Immediately implement a three-part strategy:</a:t>
            </a:r>
          </a:p>
          <a:p>
            <a:pPr algn="l" marL="507309" indent="-253655" lvl="1">
              <a:lnSpc>
                <a:spcPts val="4581"/>
              </a:lnSpc>
              <a:buFont typeface="Arial"/>
              <a:buChar char="•"/>
            </a:pPr>
            <a:r>
              <a:rPr lang="en-US" b="true" sz="23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Automate pricing </a:t>
            </a:r>
            <a:r>
              <a:rPr lang="en-US" sz="23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based on the</a:t>
            </a:r>
            <a:r>
              <a:rPr lang="en-US" b="true" sz="23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Revenue Forecast.</a:t>
            </a:r>
          </a:p>
          <a:p>
            <a:pPr algn="l" marL="507309" indent="-253655" lvl="1">
              <a:lnSpc>
                <a:spcPts val="4581"/>
              </a:lnSpc>
              <a:buFont typeface="Arial"/>
              <a:buChar char="•"/>
            </a:pPr>
            <a:r>
              <a:rPr lang="en-US" b="true" sz="23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Proa</a:t>
            </a:r>
            <a:r>
              <a:rPr lang="en-US" b="true" sz="23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ctively staff </a:t>
            </a:r>
            <a:r>
              <a:rPr lang="en-US" sz="23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based on the</a:t>
            </a:r>
            <a:r>
              <a:rPr lang="en-US" b="true" sz="23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Occupancy Forecast.</a:t>
            </a:r>
          </a:p>
          <a:p>
            <a:pPr algn="l" marL="507309" indent="-253655" lvl="1">
              <a:lnSpc>
                <a:spcPts val="4581"/>
              </a:lnSpc>
              <a:buFont typeface="Arial"/>
              <a:buChar char="•"/>
            </a:pPr>
            <a:r>
              <a:rPr lang="en-US" b="true" sz="23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and retain </a:t>
            </a:r>
            <a:r>
              <a:rPr lang="en-US" sz="23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high-risk guests identified by the</a:t>
            </a:r>
            <a:r>
              <a:rPr lang="en-US" b="true" sz="23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Cancellation Model.</a:t>
            </a:r>
          </a:p>
          <a:p>
            <a:pPr algn="l">
              <a:lnSpc>
                <a:spcPts val="384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60249" y="500657"/>
            <a:ext cx="1056086" cy="1056086"/>
          </a:xfrm>
          <a:custGeom>
            <a:avLst/>
            <a:gdLst/>
            <a:ahLst/>
            <a:cxnLst/>
            <a:rect r="r" b="b" t="t" l="l"/>
            <a:pathLst>
              <a:path h="1056086" w="1056086">
                <a:moveTo>
                  <a:pt x="0" y="0"/>
                </a:moveTo>
                <a:lnTo>
                  <a:pt x="1056086" y="0"/>
                </a:lnTo>
                <a:lnTo>
                  <a:pt x="1056086" y="1056086"/>
                </a:lnTo>
                <a:lnTo>
                  <a:pt x="0" y="1056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16335" y="422061"/>
            <a:ext cx="12751780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Final Deliverable: Interactive Strategy Tool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034">
                <a:alpha val="100000"/>
              </a:srgbClr>
            </a:gs>
            <a:gs pos="100000">
              <a:srgbClr val="0B4972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56052"/>
            <a:ext cx="19489659" cy="12950310"/>
          </a:xfrm>
          <a:custGeom>
            <a:avLst/>
            <a:gdLst/>
            <a:ahLst/>
            <a:cxnLst/>
            <a:rect r="r" b="b" t="t" l="l"/>
            <a:pathLst>
              <a:path h="12950310" w="19489659">
                <a:moveTo>
                  <a:pt x="0" y="0"/>
                </a:moveTo>
                <a:lnTo>
                  <a:pt x="19489659" y="0"/>
                </a:lnTo>
                <a:lnTo>
                  <a:pt x="19489659" y="12950311"/>
                </a:lnTo>
                <a:lnTo>
                  <a:pt x="0" y="12950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-165" r="0" b="-165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496053" y="-8409248"/>
            <a:ext cx="1295895" cy="19428367"/>
            <a:chOff x="0" y="0"/>
            <a:chExt cx="341306" cy="51169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1306" cy="5116936"/>
            </a:xfrm>
            <a:custGeom>
              <a:avLst/>
              <a:gdLst/>
              <a:ahLst/>
              <a:cxnLst/>
              <a:rect r="r" b="b" t="t" l="l"/>
              <a:pathLst>
                <a:path h="5116936" w="341306">
                  <a:moveTo>
                    <a:pt x="0" y="0"/>
                  </a:moveTo>
                  <a:lnTo>
                    <a:pt x="341306" y="0"/>
                  </a:lnTo>
                  <a:lnTo>
                    <a:pt x="341306" y="5116936"/>
                  </a:lnTo>
                  <a:lnTo>
                    <a:pt x="0" y="5116936"/>
                  </a:lnTo>
                  <a:close/>
                </a:path>
              </a:pathLst>
            </a:custGeom>
            <a:gradFill rotWithShape="true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41306" cy="5183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00000">
            <a:off x="6051448" y="152523"/>
            <a:ext cx="7800491" cy="11471310"/>
          </a:xfrm>
          <a:custGeom>
            <a:avLst/>
            <a:gdLst/>
            <a:ahLst/>
            <a:cxnLst/>
            <a:rect r="r" b="b" t="t" l="l"/>
            <a:pathLst>
              <a:path h="11471310" w="7800491">
                <a:moveTo>
                  <a:pt x="0" y="0"/>
                </a:moveTo>
                <a:lnTo>
                  <a:pt x="7800491" y="0"/>
                </a:lnTo>
                <a:lnTo>
                  <a:pt x="7800491" y="11471310"/>
                </a:lnTo>
                <a:lnTo>
                  <a:pt x="0" y="11471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6098" y="2395818"/>
            <a:ext cx="16369978" cy="701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6082" indent="-268041" lvl="1">
              <a:lnSpc>
                <a:spcPts val="2656"/>
              </a:lnSpc>
              <a:buFont typeface="Arial"/>
              <a:buChar char="•"/>
            </a:pPr>
            <a:r>
              <a:rPr lang="en-US" b="true" sz="2483">
                <a:solidFill>
                  <a:srgbClr val="FBFC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Revenue Optimization: </a:t>
            </a:r>
            <a:r>
              <a:rPr lang="en-US" sz="2483">
                <a:solidFill>
                  <a:srgbClr val="FBFCFC"/>
                </a:solidFill>
                <a:latin typeface="Canva Sans"/>
                <a:ea typeface="Canva Sans"/>
                <a:cs typeface="Canva Sans"/>
                <a:sym typeface="Canva Sans"/>
              </a:rPr>
              <a:t>ARIMA's Revenue Forecast enables dynamic, smarter pricing against forecasted demand, significantly boosting hotel profitability (RevPAR/ADR).</a:t>
            </a:r>
          </a:p>
          <a:p>
            <a:pPr algn="just">
              <a:lnSpc>
                <a:spcPts val="2656"/>
              </a:lnSpc>
            </a:pPr>
          </a:p>
          <a:p>
            <a:pPr algn="just" marL="536082" indent="-268041" lvl="1">
              <a:lnSpc>
                <a:spcPts val="2656"/>
              </a:lnSpc>
              <a:buFont typeface="Arial"/>
              <a:buChar char="•"/>
            </a:pPr>
            <a:r>
              <a:rPr lang="en-US" b="true" sz="2483">
                <a:solidFill>
                  <a:srgbClr val="FBFC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Oper</a:t>
            </a:r>
            <a:r>
              <a:rPr lang="en-US" b="true" sz="2483">
                <a:solidFill>
                  <a:srgbClr val="FBFC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ational Efficiency: </a:t>
            </a:r>
            <a:r>
              <a:rPr lang="en-US" sz="2483">
                <a:solidFill>
                  <a:srgbClr val="FBFCFC"/>
                </a:solidFill>
                <a:latin typeface="Canva Sans"/>
                <a:ea typeface="Canva Sans"/>
                <a:cs typeface="Canva Sans"/>
                <a:sym typeface="Canva Sans"/>
              </a:rPr>
              <a:t>Prophet's Occupancy Forecast ensures accurate staffing, while the Cancellation Model reduces costly overbooking and refunds.</a:t>
            </a:r>
          </a:p>
          <a:p>
            <a:pPr algn="just">
              <a:lnSpc>
                <a:spcPts val="2656"/>
              </a:lnSpc>
            </a:pPr>
          </a:p>
          <a:p>
            <a:pPr algn="just" marL="536082" indent="-268041" lvl="1">
              <a:lnSpc>
                <a:spcPts val="2656"/>
              </a:lnSpc>
              <a:buFont typeface="Arial"/>
              <a:buChar char="•"/>
            </a:pPr>
            <a:r>
              <a:rPr lang="en-US" b="true" sz="2483">
                <a:solidFill>
                  <a:srgbClr val="FBFC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 Retention: </a:t>
            </a:r>
            <a:r>
              <a:rPr lang="en-US" sz="2483">
                <a:solidFill>
                  <a:srgbClr val="FBFCFC"/>
                </a:solidFill>
                <a:latin typeface="Canva Sans"/>
                <a:ea typeface="Canva Sans"/>
                <a:cs typeface="Canva Sans"/>
                <a:sym typeface="Canva Sans"/>
              </a:rPr>
              <a:t>Enhanced loyalty analysis and Cancellation Risk Identification allow for proactive outr</a:t>
            </a:r>
            <a:r>
              <a:rPr lang="en-US" sz="2483">
                <a:solidFill>
                  <a:srgbClr val="FBFCFC"/>
                </a:solidFill>
                <a:latin typeface="Canva Sans"/>
                <a:ea typeface="Canva Sans"/>
                <a:cs typeface="Canva Sans"/>
                <a:sym typeface="Canva Sans"/>
              </a:rPr>
              <a:t>each to high-value or high-risk guests, improving retention.</a:t>
            </a:r>
          </a:p>
          <a:p>
            <a:pPr algn="just">
              <a:lnSpc>
                <a:spcPts val="2656"/>
              </a:lnSpc>
            </a:pPr>
          </a:p>
          <a:p>
            <a:pPr algn="just" marL="536082" indent="-268041" lvl="1">
              <a:lnSpc>
                <a:spcPts val="2656"/>
              </a:lnSpc>
              <a:buFont typeface="Arial"/>
              <a:buChar char="•"/>
            </a:pPr>
            <a:r>
              <a:rPr lang="en-US" b="true" sz="2483">
                <a:solidFill>
                  <a:srgbClr val="FBFC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Targeted Marketing: </a:t>
            </a:r>
            <a:r>
              <a:rPr lang="en-US" sz="2483">
                <a:solidFill>
                  <a:srgbClr val="FBFCFC"/>
                </a:solidFill>
                <a:latin typeface="Canva Sans"/>
                <a:ea typeface="Canva Sans"/>
                <a:cs typeface="Canva Sans"/>
                <a:sym typeface="Canva Sans"/>
              </a:rPr>
              <a:t>Use guest segmentation and risk profile to create tailored promotions (e.g., offer free services to high-risk bookings to secure them).</a:t>
            </a:r>
          </a:p>
          <a:p>
            <a:pPr algn="just">
              <a:lnSpc>
                <a:spcPts val="2656"/>
              </a:lnSpc>
            </a:pPr>
          </a:p>
          <a:p>
            <a:pPr algn="just" marL="536082" indent="-268041" lvl="1">
              <a:lnSpc>
                <a:spcPts val="2656"/>
              </a:lnSpc>
              <a:buFont typeface="Arial"/>
              <a:buChar char="•"/>
            </a:pPr>
            <a:r>
              <a:rPr lang="en-US" b="true" sz="2483">
                <a:solidFill>
                  <a:srgbClr val="FBFC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Distribution Strate</a:t>
            </a:r>
            <a:r>
              <a:rPr lang="en-US" b="true" sz="2483">
                <a:solidFill>
                  <a:srgbClr val="FBFC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gy: </a:t>
            </a:r>
            <a:r>
              <a:rPr lang="en-US" sz="2483">
                <a:solidFill>
                  <a:srgbClr val="FBFCFC"/>
                </a:solidFill>
                <a:latin typeface="Canva Sans"/>
                <a:ea typeface="Canva Sans"/>
                <a:cs typeface="Canva Sans"/>
                <a:sym typeface="Canva Sans"/>
              </a:rPr>
              <a:t>Channel analysis (OTA vs. Direct) guides negotiations and helps shift focus to increase direct bookings.</a:t>
            </a:r>
          </a:p>
          <a:p>
            <a:pPr algn="just">
              <a:lnSpc>
                <a:spcPts val="2656"/>
              </a:lnSpc>
            </a:pPr>
          </a:p>
          <a:p>
            <a:pPr algn="just" marL="536082" indent="-268041" lvl="1">
              <a:lnSpc>
                <a:spcPts val="2656"/>
              </a:lnSpc>
              <a:buFont typeface="Arial"/>
              <a:buChar char="•"/>
            </a:pPr>
            <a:r>
              <a:rPr lang="en-US" b="true" sz="2483">
                <a:solidFill>
                  <a:srgbClr val="FBFC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Data-Driven Decisions: </a:t>
            </a:r>
            <a:r>
              <a:rPr lang="en-US" sz="2483">
                <a:solidFill>
                  <a:srgbClr val="FBFCFC"/>
                </a:solidFill>
                <a:latin typeface="Canva Sans"/>
                <a:ea typeface="Canva Sans"/>
                <a:cs typeface="Canva Sans"/>
                <a:sym typeface="Canva Sans"/>
              </a:rPr>
              <a:t>Managers make quick, evidence-based decisio</a:t>
            </a:r>
            <a:r>
              <a:rPr lang="en-US" sz="2483">
                <a:solidFill>
                  <a:srgbClr val="FBFCFC"/>
                </a:solidFill>
                <a:latin typeface="Canva Sans"/>
                <a:ea typeface="Canva Sans"/>
                <a:cs typeface="Canva Sans"/>
                <a:sym typeface="Canva Sans"/>
              </a:rPr>
              <a:t>ns using the</a:t>
            </a:r>
            <a:r>
              <a:rPr lang="en-US" sz="2483">
                <a:solidFill>
                  <a:srgbClr val="FBFCFC"/>
                </a:solidFill>
                <a:latin typeface="Canva Sans"/>
                <a:ea typeface="Canva Sans"/>
                <a:cs typeface="Canva Sans"/>
                <a:sym typeface="Canva Sans"/>
              </a:rPr>
              <a:t> unified dashboard, replacing time-consuming manual report generation</a:t>
            </a:r>
            <a:r>
              <a:rPr lang="en-US" b="true" sz="2483">
                <a:solidFill>
                  <a:srgbClr val="FBFC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just">
              <a:lnSpc>
                <a:spcPts val="2656"/>
              </a:lnSpc>
            </a:pPr>
          </a:p>
          <a:p>
            <a:pPr algn="just" marL="536082" indent="-268041" lvl="1">
              <a:lnSpc>
                <a:spcPts val="2656"/>
              </a:lnSpc>
              <a:buFont typeface="Arial"/>
              <a:buChar char="•"/>
            </a:pPr>
            <a:r>
              <a:rPr lang="en-US" b="true" sz="2483">
                <a:solidFill>
                  <a:srgbClr val="FBFC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Scalability &amp; Consistency: </a:t>
            </a:r>
            <a:r>
              <a:rPr lang="en-US" sz="2483">
                <a:solidFill>
                  <a:srgbClr val="FBFCFC"/>
                </a:solidFill>
                <a:latin typeface="Canva Sans"/>
                <a:ea typeface="Canva Sans"/>
                <a:cs typeface="Canva Sans"/>
                <a:sym typeface="Canva Sans"/>
              </a:rPr>
              <a:t>The predictive models and dashboard framework can be scaled across all hotel branches for chain-wide, consistent performance monitoring.</a:t>
            </a:r>
          </a:p>
          <a:p>
            <a:pPr algn="just">
              <a:lnSpc>
                <a:spcPts val="265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6098" y="558571"/>
            <a:ext cx="9095595" cy="1283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63"/>
              </a:lnSpc>
              <a:spcBef>
                <a:spcPct val="0"/>
              </a:spcBef>
            </a:pPr>
            <a:r>
              <a:rPr lang="en-US" sz="70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BUSINESS IMPACT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B4972">
                <a:alpha val="100000"/>
              </a:srgbClr>
            </a:gs>
            <a:gs pos="100000">
              <a:srgbClr val="0218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1455" y="1640942"/>
            <a:ext cx="17080339" cy="8205552"/>
            <a:chOff x="0" y="0"/>
            <a:chExt cx="4498526" cy="21611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8525" cy="2161133"/>
            </a:xfrm>
            <a:custGeom>
              <a:avLst/>
              <a:gdLst/>
              <a:ahLst/>
              <a:cxnLst/>
              <a:rect r="r" b="b" t="t" l="l"/>
              <a:pathLst>
                <a:path h="2161133" w="4498525">
                  <a:moveTo>
                    <a:pt x="0" y="0"/>
                  </a:moveTo>
                  <a:lnTo>
                    <a:pt x="4498525" y="0"/>
                  </a:lnTo>
                  <a:lnTo>
                    <a:pt x="4498525" y="2161133"/>
                  </a:lnTo>
                  <a:lnTo>
                    <a:pt x="0" y="2161133"/>
                  </a:lnTo>
                  <a:close/>
                </a:path>
              </a:pathLst>
            </a:custGeom>
            <a:solidFill>
              <a:srgbClr val="1A4F7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498526" cy="2208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57665" y="4449087"/>
            <a:ext cx="53210" cy="277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6"/>
              </a:lnSpc>
              <a:spcBef>
                <a:spcPct val="0"/>
              </a:spcBef>
            </a:pPr>
            <a:r>
              <a:rPr lang="en-US" sz="15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1455" y="1940053"/>
            <a:ext cx="16914317" cy="777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6740" indent="-278370" lvl="1">
              <a:lnSpc>
                <a:spcPts val="3610"/>
              </a:lnSpc>
              <a:buFont typeface="Arial"/>
              <a:buChar char="•"/>
            </a:pPr>
            <a:r>
              <a:rPr lang="en-US" sz="25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Cleaned and transformed raw booking, customer, and room data t</a:t>
            </a:r>
            <a:r>
              <a:rPr lang="en-US" sz="25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ensure accuracy, consistency, and reliability.</a:t>
            </a:r>
          </a:p>
          <a:p>
            <a:pPr algn="l">
              <a:lnSpc>
                <a:spcPts val="3610"/>
              </a:lnSpc>
            </a:pPr>
          </a:p>
          <a:p>
            <a:pPr algn="l" marL="556740" indent="-278370" lvl="1">
              <a:lnSpc>
                <a:spcPts val="3610"/>
              </a:lnSpc>
              <a:buFont typeface="Arial"/>
              <a:buChar char="•"/>
            </a:pPr>
            <a:r>
              <a:rPr lang="en-US" sz="25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Designed a star schema model with Fact and Dimension tables, establishing correct relationships between customers, bookings, and hotel branches.</a:t>
            </a:r>
          </a:p>
          <a:p>
            <a:pPr algn="l">
              <a:lnSpc>
                <a:spcPts val="3610"/>
              </a:lnSpc>
            </a:pPr>
          </a:p>
          <a:p>
            <a:pPr algn="l" marL="556740" indent="-278370" lvl="1">
              <a:lnSpc>
                <a:spcPts val="3610"/>
              </a:lnSpc>
              <a:buFont typeface="Arial"/>
              <a:buChar char="•"/>
            </a:pPr>
            <a:r>
              <a:rPr lang="en-US" sz="25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Created a well-structured dataset that serves as a foundation for performance analysis and reporting.</a:t>
            </a:r>
          </a:p>
          <a:p>
            <a:pPr algn="l">
              <a:lnSpc>
                <a:spcPts val="3610"/>
              </a:lnSpc>
            </a:pPr>
          </a:p>
          <a:p>
            <a:pPr algn="l" marL="556740" indent="-278370" lvl="1">
              <a:lnSpc>
                <a:spcPts val="3610"/>
              </a:lnSpc>
              <a:buFont typeface="Arial"/>
              <a:buChar char="•"/>
            </a:pPr>
            <a:r>
              <a:rPr lang="en-US" sz="25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Developed interactive and dynamic dashboards to visualize key hotel metrics: Occupancy Percentage, Average Daily Rate (ADR), and Revenue per Available Room (RevPAR).</a:t>
            </a:r>
          </a:p>
          <a:p>
            <a:pPr algn="l">
              <a:lnSpc>
                <a:spcPts val="3610"/>
              </a:lnSpc>
            </a:pPr>
          </a:p>
          <a:p>
            <a:pPr algn="l" marL="556740" indent="-278370" lvl="1">
              <a:lnSpc>
                <a:spcPts val="3610"/>
              </a:lnSpc>
              <a:buFont typeface="Arial"/>
              <a:buChar char="•"/>
            </a:pPr>
            <a:r>
              <a:rPr lang="en-US" sz="25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Implemented advanced filters for room type, location, booking source, and time period, enabling flexible and in-depth analysis.</a:t>
            </a:r>
          </a:p>
          <a:p>
            <a:pPr algn="l">
              <a:lnSpc>
                <a:spcPts val="3610"/>
              </a:lnSpc>
            </a:pPr>
          </a:p>
          <a:p>
            <a:pPr algn="l" marL="556740" indent="-278370" lvl="1">
              <a:lnSpc>
                <a:spcPts val="3610"/>
              </a:lnSpc>
              <a:buFont typeface="Arial"/>
              <a:buChar char="•"/>
            </a:pPr>
            <a:r>
              <a:rPr lang="en-US" sz="25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Provided actionable, customizable insights to help monitor performance trends, optimize hotel operations, and support data-driven decision-making.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635988" y="-1539050"/>
            <a:ext cx="21412907" cy="12176129"/>
          </a:xfrm>
          <a:custGeom>
            <a:avLst/>
            <a:gdLst/>
            <a:ahLst/>
            <a:cxnLst/>
            <a:rect r="r" b="b" t="t" l="l"/>
            <a:pathLst>
              <a:path h="12176129" w="21412907">
                <a:moveTo>
                  <a:pt x="0" y="0"/>
                </a:moveTo>
                <a:lnTo>
                  <a:pt x="21412907" y="0"/>
                </a:lnTo>
                <a:lnTo>
                  <a:pt x="21412907" y="12176128"/>
                </a:lnTo>
                <a:lnTo>
                  <a:pt x="0" y="12176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81774" r="0" b="-8177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924446" y="238205"/>
            <a:ext cx="5534827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4745" y="4096881"/>
            <a:ext cx="7998510" cy="1807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62"/>
              </a:lnSpc>
              <a:spcBef>
                <a:spcPct val="0"/>
              </a:spcBef>
            </a:pPr>
            <a:r>
              <a:rPr lang="en-US" sz="100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You.</a:t>
            </a:r>
          </a:p>
        </p:txBody>
      </p:sp>
      <p:grpSp>
        <p:nvGrpSpPr>
          <p:cNvPr name="Group 4" id="4"/>
          <p:cNvGrpSpPr/>
          <p:nvPr/>
        </p:nvGrpSpPr>
        <p:grpSpPr>
          <a:xfrm rot="5400000">
            <a:off x="8317050" y="530963"/>
            <a:ext cx="1653899" cy="19108574"/>
            <a:chOff x="0" y="0"/>
            <a:chExt cx="435595" cy="50327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5595" cy="5032711"/>
            </a:xfrm>
            <a:custGeom>
              <a:avLst/>
              <a:gdLst/>
              <a:ahLst/>
              <a:cxnLst/>
              <a:rect r="r" b="b" t="t" l="l"/>
              <a:pathLst>
                <a:path h="5032711" w="435595">
                  <a:moveTo>
                    <a:pt x="0" y="0"/>
                  </a:moveTo>
                  <a:lnTo>
                    <a:pt x="435595" y="0"/>
                  </a:lnTo>
                  <a:lnTo>
                    <a:pt x="435595" y="5032711"/>
                  </a:lnTo>
                  <a:lnTo>
                    <a:pt x="0" y="5032711"/>
                  </a:lnTo>
                  <a:close/>
                </a:path>
              </a:pathLst>
            </a:custGeom>
            <a:gradFill rotWithShape="true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35595" cy="5099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B4972">
                <a:alpha val="100000"/>
              </a:srgbClr>
            </a:gs>
            <a:gs pos="100000">
              <a:srgbClr val="0218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803481"/>
            <a:ext cx="1419450" cy="7932881"/>
            <a:chOff x="0" y="0"/>
            <a:chExt cx="373847" cy="20893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847" cy="2089319"/>
            </a:xfrm>
            <a:custGeom>
              <a:avLst/>
              <a:gdLst/>
              <a:ahLst/>
              <a:cxnLst/>
              <a:rect r="r" b="b" t="t" l="l"/>
              <a:pathLst>
                <a:path h="2089319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089319"/>
                  </a:lnTo>
                  <a:lnTo>
                    <a:pt x="0" y="2089319"/>
                  </a:lnTo>
                  <a:close/>
                </a:path>
              </a:pathLst>
            </a:custGeom>
            <a:gradFill rotWithShape="true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73847" cy="215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5577735" y="1330325"/>
            <a:ext cx="13716000" cy="8229600"/>
          </a:xfrm>
          <a:custGeom>
            <a:avLst/>
            <a:gdLst/>
            <a:ahLst/>
            <a:cxnLst/>
            <a:rect r="r" b="b" t="t" l="l"/>
            <a:pathLst>
              <a:path h="8229600" w="13716000">
                <a:moveTo>
                  <a:pt x="0" y="0"/>
                </a:moveTo>
                <a:lnTo>
                  <a:pt x="13716000" y="0"/>
                </a:lnTo>
                <a:lnTo>
                  <a:pt x="13716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91496" y="1708106"/>
            <a:ext cx="7629397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22851" y="3286856"/>
            <a:ext cx="8319479" cy="348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PROJECT OVERVIEW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MILESTONES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DASHBOARD DEVELOPMENT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DASHBOARD SNAPSHOTS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INSIGHTS &amp; FINDINGS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B4972">
                <a:alpha val="100000"/>
              </a:srgbClr>
            </a:gs>
            <a:gs pos="100000">
              <a:srgbClr val="0218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18097" y="2153691"/>
            <a:ext cx="12729563" cy="8486375"/>
          </a:xfrm>
          <a:custGeom>
            <a:avLst/>
            <a:gdLst/>
            <a:ahLst/>
            <a:cxnLst/>
            <a:rect r="r" b="b" t="t" l="l"/>
            <a:pathLst>
              <a:path h="8486375" w="12729563">
                <a:moveTo>
                  <a:pt x="0" y="0"/>
                </a:moveTo>
                <a:lnTo>
                  <a:pt x="12729563" y="0"/>
                </a:lnTo>
                <a:lnTo>
                  <a:pt x="12729563" y="8486375"/>
                </a:lnTo>
                <a:lnTo>
                  <a:pt x="0" y="8486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3011" y="-8571360"/>
            <a:ext cx="19454023" cy="10725051"/>
          </a:xfrm>
          <a:custGeom>
            <a:avLst/>
            <a:gdLst/>
            <a:ahLst/>
            <a:cxnLst/>
            <a:rect r="r" b="b" t="t" l="l"/>
            <a:pathLst>
              <a:path h="10725051" w="19454023">
                <a:moveTo>
                  <a:pt x="0" y="0"/>
                </a:moveTo>
                <a:lnTo>
                  <a:pt x="19454022" y="0"/>
                </a:lnTo>
                <a:lnTo>
                  <a:pt x="19454022" y="10725051"/>
                </a:lnTo>
                <a:lnTo>
                  <a:pt x="0" y="10725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</a:blip>
            <a:stretch>
              <a:fillRect l="0" t="0" r="0" b="-2433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20096" y="2547299"/>
            <a:ext cx="9832897" cy="6861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3775" indent="-236887" lvl="1">
              <a:lnSpc>
                <a:spcPts val="5003"/>
              </a:lnSpc>
              <a:buFont typeface="Arial"/>
              <a:buChar char="•"/>
            </a:pPr>
            <a:r>
              <a:rPr lang="en-US" sz="2194">
                <a:solidFill>
                  <a:srgbClr val="FBFCFC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194">
                <a:solidFill>
                  <a:srgbClr val="FBFCFC"/>
                </a:solidFill>
                <a:latin typeface="Poppins"/>
                <a:ea typeface="Poppins"/>
                <a:cs typeface="Poppins"/>
                <a:sym typeface="Poppins"/>
              </a:rPr>
              <a:t>objective is to give hotels real-time visibility into revenue drivers using modern BI and strong data models.</a:t>
            </a:r>
          </a:p>
          <a:p>
            <a:pPr algn="just" marL="473775" indent="-236887" lvl="1">
              <a:lnSpc>
                <a:spcPts val="5003"/>
              </a:lnSpc>
              <a:buFont typeface="Arial"/>
              <a:buChar char="•"/>
            </a:pPr>
            <a:r>
              <a:rPr lang="en-US" sz="2194">
                <a:solidFill>
                  <a:srgbClr val="FBFCFC"/>
                </a:solidFill>
                <a:latin typeface="Poppins"/>
                <a:ea typeface="Poppins"/>
                <a:cs typeface="Poppins"/>
                <a:sym typeface="Poppins"/>
              </a:rPr>
              <a:t>The platform tracks Occupancy %, ADR, RevPAR, and guest segmentation, enabling branch-wise comparisons and forecasting of occupancy and revenue from historical data.</a:t>
            </a:r>
          </a:p>
          <a:p>
            <a:pPr algn="just" marL="473775" indent="-236887" lvl="1">
              <a:lnSpc>
                <a:spcPts val="5003"/>
              </a:lnSpc>
              <a:buFont typeface="Arial"/>
              <a:buChar char="•"/>
            </a:pPr>
            <a:r>
              <a:rPr lang="en-US" sz="2194">
                <a:solidFill>
                  <a:srgbClr val="FBFCFC"/>
                </a:solidFill>
                <a:latin typeface="Poppins"/>
                <a:ea typeface="Poppins"/>
                <a:cs typeface="Poppins"/>
                <a:sym typeface="Poppins"/>
              </a:rPr>
              <a:t>By visualizing booking patterns and d</a:t>
            </a:r>
            <a:r>
              <a:rPr lang="en-US" sz="2194">
                <a:solidFill>
                  <a:srgbClr val="FBFCFC"/>
                </a:solidFill>
                <a:latin typeface="Poppins"/>
                <a:ea typeface="Poppins"/>
                <a:cs typeface="Poppins"/>
                <a:sym typeface="Poppins"/>
              </a:rPr>
              <a:t>emographics, managers can find upselling opportunities, run targeted marketing, and adjust seasonal and room-type pricing for profitability.</a:t>
            </a:r>
          </a:p>
          <a:p>
            <a:pPr algn="just" marL="473775" indent="-236887" lvl="1">
              <a:lnSpc>
                <a:spcPts val="5003"/>
              </a:lnSpc>
              <a:buFont typeface="Arial"/>
              <a:buChar char="•"/>
            </a:pPr>
            <a:r>
              <a:rPr lang="en-US" sz="2194">
                <a:solidFill>
                  <a:srgbClr val="FBFCFC"/>
                </a:solidFill>
                <a:latin typeface="Poppins"/>
                <a:ea typeface="Poppins"/>
                <a:cs typeface="Poppins"/>
                <a:sym typeface="Poppins"/>
              </a:rPr>
              <a:t>The solution scales across hotel chains and geographies, helping management make faster, smarter decisions with reliable insights.</a:t>
            </a:r>
          </a:p>
          <a:p>
            <a:pPr algn="just">
              <a:lnSpc>
                <a:spcPts val="500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929069" y="762726"/>
            <a:ext cx="7337579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BFCFC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BFCFC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44035" y="3054438"/>
            <a:ext cx="13799929" cy="581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6" indent="-302258" lvl="1">
              <a:lnSpc>
                <a:spcPts val="5795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Tracks occupancy, guest d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emographics, and pricing performance</a:t>
            </a:r>
          </a:p>
          <a:p>
            <a:pPr algn="just" marL="604516" indent="-302258" lvl="1">
              <a:lnSpc>
                <a:spcPts val="5795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KPI dashboards: Occupancy %, ADR, RevPAR, seasonal trends</a:t>
            </a:r>
          </a:p>
          <a:p>
            <a:pPr algn="just" marL="604516" indent="-302258" lvl="1">
              <a:lnSpc>
                <a:spcPts val="5795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uest segmentation, forecasting, and cancellation 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is</a:t>
            </a:r>
          </a:p>
          <a:p>
            <a:pPr algn="just" marL="604516" indent="-302258" lvl="1">
              <a:lnSpc>
                <a:spcPts val="5795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Strategic insights for pricing, promotions, and upselling</a:t>
            </a:r>
          </a:p>
          <a:p>
            <a:pPr algn="just" marL="604516" indent="-302258" lvl="1">
              <a:lnSpc>
                <a:spcPts val="5795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Traveler personas: business, family, solo, first-timers, loyal, high spenders</a:t>
            </a:r>
          </a:p>
          <a:p>
            <a:pPr algn="just" marL="604516" indent="-302258" lvl="1">
              <a:lnSpc>
                <a:spcPts val="5795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Visuals on nationality, booking source, stay duration, loyalty &amp; spend patterns</a:t>
            </a:r>
          </a:p>
          <a:p>
            <a:pPr algn="just">
              <a:lnSpc>
                <a:spcPts val="579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333953" y="1766569"/>
            <a:ext cx="7021590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33879" y="257175"/>
            <a:ext cx="12443328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4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3062" y="-571605"/>
            <a:ext cx="18874124" cy="5715105"/>
            <a:chOff x="0" y="0"/>
            <a:chExt cx="1677700" cy="508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7700" cy="508009"/>
            </a:xfrm>
            <a:custGeom>
              <a:avLst/>
              <a:gdLst/>
              <a:ahLst/>
              <a:cxnLst/>
              <a:rect r="r" b="b" t="t" l="l"/>
              <a:pathLst>
                <a:path h="508009" w="1677700">
                  <a:moveTo>
                    <a:pt x="0" y="0"/>
                  </a:moveTo>
                  <a:lnTo>
                    <a:pt x="1677700" y="0"/>
                  </a:lnTo>
                  <a:lnTo>
                    <a:pt x="1677700" y="508009"/>
                  </a:lnTo>
                  <a:lnTo>
                    <a:pt x="0" y="508009"/>
                  </a:lnTo>
                  <a:close/>
                </a:path>
              </a:pathLst>
            </a:custGeom>
            <a:blipFill>
              <a:blip r:embed="rId2">
                <a:alphaModFix amt="34000"/>
              </a:blip>
              <a:stretch>
                <a:fillRect l="0" t="-170166" r="0" b="-17016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208319" y="-318916"/>
            <a:ext cx="10227656" cy="3182391"/>
            <a:chOff x="0" y="0"/>
            <a:chExt cx="2693704" cy="8381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93704" cy="838160"/>
            </a:xfrm>
            <a:custGeom>
              <a:avLst/>
              <a:gdLst/>
              <a:ahLst/>
              <a:cxnLst/>
              <a:rect r="r" b="b" t="t" l="l"/>
              <a:pathLst>
                <a:path h="838160" w="2693704">
                  <a:moveTo>
                    <a:pt x="0" y="0"/>
                  </a:moveTo>
                  <a:lnTo>
                    <a:pt x="2693704" y="0"/>
                  </a:lnTo>
                  <a:lnTo>
                    <a:pt x="2693704" y="838160"/>
                  </a:lnTo>
                  <a:lnTo>
                    <a:pt x="0" y="838160"/>
                  </a:lnTo>
                  <a:close/>
                </a:path>
              </a:pathLst>
            </a:custGeom>
            <a:solidFill>
              <a:srgbClr val="021421">
                <a:alpha val="7568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693704" cy="904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91566" y="3268708"/>
            <a:ext cx="5661932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MILESTONE 2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208319" y="2817946"/>
            <a:ext cx="10227656" cy="3182391"/>
            <a:chOff x="0" y="0"/>
            <a:chExt cx="2693704" cy="8381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93704" cy="838160"/>
            </a:xfrm>
            <a:custGeom>
              <a:avLst/>
              <a:gdLst/>
              <a:ahLst/>
              <a:cxnLst/>
              <a:rect r="r" b="b" t="t" l="l"/>
              <a:pathLst>
                <a:path h="838160" w="2693704">
                  <a:moveTo>
                    <a:pt x="0" y="0"/>
                  </a:moveTo>
                  <a:lnTo>
                    <a:pt x="2693704" y="0"/>
                  </a:lnTo>
                  <a:lnTo>
                    <a:pt x="2693704" y="838160"/>
                  </a:lnTo>
                  <a:lnTo>
                    <a:pt x="0" y="838160"/>
                  </a:lnTo>
                  <a:close/>
                </a:path>
              </a:pathLst>
            </a:custGeom>
            <a:solidFill>
              <a:srgbClr val="021421">
                <a:alpha val="5098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693704" cy="904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1566" y="390525"/>
            <a:ext cx="5661932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MILESTONE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3112" y="1609440"/>
            <a:ext cx="7472828" cy="1875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5653" indent="-192826" lvl="1">
              <a:lnSpc>
                <a:spcPts val="2500"/>
              </a:lnSpc>
              <a:buFont typeface="Arial"/>
              <a:buChar char="•"/>
            </a:pPr>
            <a:r>
              <a:rPr lang="en-US" sz="1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Cleaned &amp; transformed booking, customer, and room data</a:t>
            </a:r>
          </a:p>
          <a:p>
            <a:pPr algn="just" marL="385653" indent="-192826" lvl="1">
              <a:lnSpc>
                <a:spcPts val="2500"/>
              </a:lnSpc>
              <a:buFont typeface="Arial"/>
              <a:buChar char="•"/>
            </a:pPr>
            <a:r>
              <a:rPr lang="en-US" sz="1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</a:t>
            </a:r>
            <a:r>
              <a:rPr lang="en-US" sz="1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igned star schema with Fact &amp; Dimension tables for reporting</a:t>
            </a:r>
          </a:p>
          <a:p>
            <a:pPr algn="just" marL="385653" indent="-192826" lvl="1">
              <a:lnSpc>
                <a:spcPts val="2500"/>
              </a:lnSpc>
              <a:spcBef>
                <a:spcPct val="0"/>
              </a:spcBef>
              <a:buFont typeface="Arial"/>
              <a:buChar char="•"/>
            </a:pPr>
            <a:r>
              <a:rPr lang="en-US" sz="1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Ensured consistency for occupancy, revenue &amp; guest dashboards</a:t>
            </a:r>
          </a:p>
          <a:p>
            <a:pPr algn="just" marL="0" indent="0" lvl="0">
              <a:lnSpc>
                <a:spcPts val="25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95127" y="6337112"/>
            <a:ext cx="5661932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MILESTONE 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1436821"/>
            <a:ext cx="5661932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MILESTONE 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5451287"/>
            <a:ext cx="5661932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MILESTONE 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1566" y="4487908"/>
            <a:ext cx="7593650" cy="156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5653" indent="-192826" lvl="1">
              <a:lnSpc>
                <a:spcPts val="2500"/>
              </a:lnSpc>
              <a:buFont typeface="Arial"/>
              <a:buChar char="•"/>
            </a:pPr>
            <a:r>
              <a:rPr lang="en-US" sz="1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Built dynamic Power BI dashboard for KPIs (Occupancy %, A</a:t>
            </a:r>
            <a:r>
              <a:rPr lang="en-US" sz="1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DR, RevPAR)</a:t>
            </a:r>
          </a:p>
          <a:p>
            <a:pPr algn="just" marL="385653" indent="-192826" lvl="1">
              <a:lnSpc>
                <a:spcPts val="2500"/>
              </a:lnSpc>
              <a:buFont typeface="Arial"/>
              <a:buChar char="•"/>
            </a:pPr>
            <a:r>
              <a:rPr lang="en-US" sz="1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</a:t>
            </a:r>
            <a:r>
              <a:rPr lang="en-US" sz="1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 interactive filters: room type, location, booking source</a:t>
            </a:r>
          </a:p>
          <a:p>
            <a:pPr algn="just" marL="385653" indent="-192826" lvl="1">
              <a:lnSpc>
                <a:spcPts val="2500"/>
              </a:lnSpc>
              <a:spcBef>
                <a:spcPct val="0"/>
              </a:spcBef>
              <a:buFont typeface="Arial"/>
              <a:buChar char="•"/>
            </a:pPr>
            <a:r>
              <a:rPr lang="en-US" sz="1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Enabled managers to drill into segment-specific insights</a:t>
            </a:r>
          </a:p>
          <a:p>
            <a:pPr algn="just" marL="0" indent="0" lvl="0">
              <a:lnSpc>
                <a:spcPts val="250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691566" y="7556312"/>
            <a:ext cx="8804849" cy="156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5653" indent="-192826" lvl="1">
              <a:lnSpc>
                <a:spcPts val="2500"/>
              </a:lnSpc>
              <a:buFont typeface="Arial"/>
              <a:buChar char="•"/>
            </a:pPr>
            <a:r>
              <a:rPr lang="en-US" sz="1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Guest segmentation by purpose, demographics &amp; loyalty </a:t>
            </a:r>
          </a:p>
          <a:p>
            <a:pPr algn="just">
              <a:lnSpc>
                <a:spcPts val="2500"/>
              </a:lnSpc>
            </a:pPr>
            <a:r>
              <a:rPr lang="en-US" sz="1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1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(Business, Leisure, Groups</a:t>
            </a:r>
            <a:r>
              <a:rPr lang="en-US" sz="1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Repeat)</a:t>
            </a:r>
          </a:p>
          <a:p>
            <a:pPr algn="just" marL="385653" indent="-192826" lvl="1">
              <a:lnSpc>
                <a:spcPts val="2500"/>
              </a:lnSpc>
              <a:buFont typeface="Arial"/>
              <a:buChar char="•"/>
            </a:pPr>
            <a:r>
              <a:rPr lang="en-US" sz="1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1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ersona insights connect profiles with ADR, Occupancy &amp; RevPAR</a:t>
            </a:r>
          </a:p>
          <a:p>
            <a:pPr algn="just" marL="385653" indent="-192826" lvl="1">
              <a:lnSpc>
                <a:spcPts val="2500"/>
              </a:lnSpc>
              <a:spcBef>
                <a:spcPct val="0"/>
              </a:spcBef>
              <a:buFont typeface="Arial"/>
              <a:buChar char="•"/>
            </a:pPr>
            <a:r>
              <a:rPr lang="en-US" sz="1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Supports optimized pricing, promotions &amp; loyalty strategies</a:t>
            </a:r>
          </a:p>
          <a:p>
            <a:pPr algn="just" marL="0" indent="0" lvl="0">
              <a:lnSpc>
                <a:spcPts val="250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2760796"/>
            <a:ext cx="8804849" cy="24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5653" indent="-192826" lvl="1">
              <a:lnSpc>
                <a:spcPts val="2500"/>
              </a:lnSpc>
              <a:buFont typeface="Arial"/>
              <a:buChar char="•"/>
            </a:pPr>
            <a:r>
              <a:rPr lang="en-US" sz="1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Built forecasting module for occupancy trends using historical booking data</a:t>
            </a:r>
          </a:p>
          <a:p>
            <a:pPr algn="just" marL="385653" indent="-192826" lvl="1">
              <a:lnSpc>
                <a:spcPts val="2500"/>
              </a:lnSpc>
              <a:buFont typeface="Arial"/>
              <a:buChar char="•"/>
            </a:pPr>
            <a:r>
              <a:rPr lang="en-US" sz="1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Analyzed cancellation behavior with lead time distributions &amp; no-show patterns</a:t>
            </a:r>
          </a:p>
          <a:p>
            <a:pPr algn="just" marL="385653" indent="-192826" lvl="1">
              <a:lnSpc>
                <a:spcPts val="2500"/>
              </a:lnSpc>
              <a:buFont typeface="Arial"/>
              <a:buChar char="•"/>
            </a:pPr>
            <a:r>
              <a:rPr lang="en-US" sz="1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Designed visualizations: occupancy trend lines, cancellation heatmap, refund bar charts</a:t>
            </a:r>
          </a:p>
          <a:p>
            <a:pPr algn="just" marL="385653" indent="-192826" lvl="1">
              <a:lnSpc>
                <a:spcPts val="2500"/>
              </a:lnSpc>
              <a:spcBef>
                <a:spcPct val="0"/>
              </a:spcBef>
              <a:buFont typeface="Arial"/>
              <a:buChar char="•"/>
            </a:pPr>
            <a:r>
              <a:rPr lang="en-US" sz="1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Enabled managers to anticipate demand and mitigate revenue loss from cancellations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44000" y="6766755"/>
            <a:ext cx="8804849" cy="2185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5653" indent="-192826" lvl="1">
              <a:lnSpc>
                <a:spcPts val="2500"/>
              </a:lnSpc>
              <a:buFont typeface="Arial"/>
              <a:buChar char="•"/>
            </a:pPr>
            <a:r>
              <a:rPr lang="en-US" sz="1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Developed revenue strategy dashboard for pricing &amp; upselling opportunities</a:t>
            </a:r>
          </a:p>
          <a:p>
            <a:pPr algn="just" marL="385653" indent="-192826" lvl="1">
              <a:lnSpc>
                <a:spcPts val="2500"/>
              </a:lnSpc>
              <a:buFont typeface="Arial"/>
              <a:buChar char="•"/>
            </a:pPr>
            <a:r>
              <a:rPr lang="en-US" sz="1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Integrated upsell potential estimation (ancillary services, dining, packages)</a:t>
            </a:r>
          </a:p>
          <a:p>
            <a:pPr algn="just" marL="385653" indent="-192826" lvl="1">
              <a:lnSpc>
                <a:spcPts val="2500"/>
              </a:lnSpc>
              <a:buFont typeface="Arial"/>
              <a:buChar char="•"/>
            </a:pPr>
            <a:r>
              <a:rPr lang="en-US" sz="1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Implemented seasonal pricing tiers by room type &amp; booking channel</a:t>
            </a:r>
          </a:p>
          <a:p>
            <a:pPr algn="just" marL="385653" indent="-192826" lvl="1">
              <a:lnSpc>
                <a:spcPts val="2500"/>
              </a:lnSpc>
              <a:spcBef>
                <a:spcPct val="0"/>
              </a:spcBef>
              <a:buFont typeface="Arial"/>
              <a:buChar char="•"/>
            </a:pPr>
            <a:r>
              <a:rPr lang="en-US" sz="17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Added recommendation visuals for managers to optimize promotions &amp; offers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4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8610" y="8735814"/>
            <a:ext cx="17714041" cy="7404108"/>
          </a:xfrm>
          <a:custGeom>
            <a:avLst/>
            <a:gdLst/>
            <a:ahLst/>
            <a:cxnLst/>
            <a:rect r="r" b="b" t="t" l="l"/>
            <a:pathLst>
              <a:path h="7404108" w="17714041">
                <a:moveTo>
                  <a:pt x="0" y="0"/>
                </a:moveTo>
                <a:lnTo>
                  <a:pt x="17714040" y="0"/>
                </a:lnTo>
                <a:lnTo>
                  <a:pt x="17714040" y="7404108"/>
                </a:lnTo>
                <a:lnTo>
                  <a:pt x="0" y="740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390750"/>
            <a:ext cx="1888349" cy="11068499"/>
            <a:chOff x="0" y="0"/>
            <a:chExt cx="497343" cy="29151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7343" cy="2915160"/>
            </a:xfrm>
            <a:custGeom>
              <a:avLst/>
              <a:gdLst/>
              <a:ahLst/>
              <a:cxnLst/>
              <a:rect r="r" b="b" t="t" l="l"/>
              <a:pathLst>
                <a:path h="2915160" w="497343">
                  <a:moveTo>
                    <a:pt x="0" y="0"/>
                  </a:moveTo>
                  <a:lnTo>
                    <a:pt x="497343" y="0"/>
                  </a:lnTo>
                  <a:lnTo>
                    <a:pt x="497343" y="2915160"/>
                  </a:lnTo>
                  <a:lnTo>
                    <a:pt x="0" y="2915160"/>
                  </a:lnTo>
                  <a:close/>
                </a:path>
              </a:pathLst>
            </a:custGeom>
            <a:gradFill rotWithShape="true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97343" cy="2981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4532510"/>
            <a:ext cx="3212920" cy="3238419"/>
          </a:xfrm>
          <a:custGeom>
            <a:avLst/>
            <a:gdLst/>
            <a:ahLst/>
            <a:cxnLst/>
            <a:rect r="r" b="b" t="t" l="l"/>
            <a:pathLst>
              <a:path h="3238419" w="3212920">
                <a:moveTo>
                  <a:pt x="0" y="0"/>
                </a:moveTo>
                <a:lnTo>
                  <a:pt x="3212920" y="0"/>
                </a:lnTo>
                <a:lnTo>
                  <a:pt x="3212920" y="3238419"/>
                </a:lnTo>
                <a:lnTo>
                  <a:pt x="0" y="3238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20742" y="4995841"/>
            <a:ext cx="3814257" cy="2311757"/>
          </a:xfrm>
          <a:custGeom>
            <a:avLst/>
            <a:gdLst/>
            <a:ahLst/>
            <a:cxnLst/>
            <a:rect r="r" b="b" t="t" l="l"/>
            <a:pathLst>
              <a:path h="2311757" w="3814257">
                <a:moveTo>
                  <a:pt x="0" y="0"/>
                </a:moveTo>
                <a:lnTo>
                  <a:pt x="3814257" y="0"/>
                </a:lnTo>
                <a:lnTo>
                  <a:pt x="3814257" y="2311757"/>
                </a:lnTo>
                <a:lnTo>
                  <a:pt x="0" y="2311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90" r="-18236" b="-149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95904" y="4532510"/>
            <a:ext cx="4086220" cy="4203304"/>
          </a:xfrm>
          <a:custGeom>
            <a:avLst/>
            <a:gdLst/>
            <a:ahLst/>
            <a:cxnLst/>
            <a:rect r="r" b="b" t="t" l="l"/>
            <a:pathLst>
              <a:path h="4203304" w="4086220">
                <a:moveTo>
                  <a:pt x="0" y="0"/>
                </a:moveTo>
                <a:lnTo>
                  <a:pt x="4086220" y="0"/>
                </a:lnTo>
                <a:lnTo>
                  <a:pt x="4086220" y="4203304"/>
                </a:lnTo>
                <a:lnTo>
                  <a:pt x="0" y="4203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12958" y="3729095"/>
            <a:ext cx="2795374" cy="6185534"/>
          </a:xfrm>
          <a:custGeom>
            <a:avLst/>
            <a:gdLst/>
            <a:ahLst/>
            <a:cxnLst/>
            <a:rect r="r" b="b" t="t" l="l"/>
            <a:pathLst>
              <a:path h="6185534" w="2795374">
                <a:moveTo>
                  <a:pt x="0" y="0"/>
                </a:moveTo>
                <a:lnTo>
                  <a:pt x="2795374" y="0"/>
                </a:lnTo>
                <a:lnTo>
                  <a:pt x="2795374" y="6185534"/>
                </a:lnTo>
                <a:lnTo>
                  <a:pt x="0" y="61855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6" t="0" r="-216" b="-1022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86787" y="209214"/>
            <a:ext cx="13723858" cy="1036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b="true" sz="5700">
                <a:solidFill>
                  <a:srgbClr val="FBFCF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188366"/>
            <a:ext cx="15840290" cy="431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92"/>
              </a:lnSpc>
            </a:pPr>
            <a:r>
              <a:rPr lang="en-US" sz="2209">
                <a:solidFill>
                  <a:srgbClr val="FBFCFC"/>
                </a:solidFill>
                <a:latin typeface="Poppins"/>
                <a:ea typeface="Poppins"/>
                <a:cs typeface="Poppins"/>
                <a:sym typeface="Poppins"/>
              </a:rPr>
              <a:t>Key Information:</a:t>
            </a:r>
          </a:p>
          <a:p>
            <a:pPr algn="just">
              <a:lnSpc>
                <a:spcPts val="3092"/>
              </a:lnSpc>
            </a:pPr>
          </a:p>
          <a:p>
            <a:pPr algn="just" marL="476984" indent="-238492" lvl="1">
              <a:lnSpc>
                <a:spcPts val="3092"/>
              </a:lnSpc>
              <a:buFont typeface="Arial"/>
              <a:buChar char="•"/>
            </a:pPr>
            <a:r>
              <a:rPr lang="en-US" sz="2209">
                <a:solidFill>
                  <a:srgbClr val="FBFCFC"/>
                </a:solidFill>
                <a:latin typeface="Poppins"/>
                <a:ea typeface="Poppins"/>
                <a:cs typeface="Poppins"/>
                <a:sym typeface="Poppins"/>
              </a:rPr>
              <a:t>Source: Booking data from a city hotel and a resort hotel.</a:t>
            </a:r>
          </a:p>
          <a:p>
            <a:pPr algn="just" marL="476984" indent="-238492" lvl="1">
              <a:lnSpc>
                <a:spcPts val="3092"/>
              </a:lnSpc>
              <a:buFont typeface="Arial"/>
              <a:buChar char="•"/>
            </a:pPr>
            <a:r>
              <a:rPr lang="en-US" sz="2209">
                <a:solidFill>
                  <a:srgbClr val="FBFCFC"/>
                </a:solidFill>
                <a:latin typeface="Poppins"/>
                <a:ea typeface="Poppins"/>
                <a:cs typeface="Poppins"/>
                <a:sym typeface="Poppins"/>
              </a:rPr>
              <a:t>Timeframe: July 2015 to August 2017.</a:t>
            </a:r>
          </a:p>
          <a:p>
            <a:pPr algn="just" marL="476984" indent="-238492" lvl="1">
              <a:lnSpc>
                <a:spcPts val="3092"/>
              </a:lnSpc>
              <a:buFont typeface="Arial"/>
              <a:buChar char="•"/>
            </a:pPr>
            <a:r>
              <a:rPr lang="en-US" sz="2209">
                <a:solidFill>
                  <a:srgbClr val="FBFCFC"/>
                </a:solidFill>
                <a:latin typeface="Poppins"/>
                <a:ea typeface="Poppins"/>
                <a:cs typeface="Poppins"/>
                <a:sym typeface="Poppins"/>
              </a:rPr>
              <a:t>Record Count: Approximately 119,390 hotel bookings.</a:t>
            </a:r>
          </a:p>
          <a:p>
            <a:pPr algn="just" marL="476984" indent="-238492" lvl="1">
              <a:lnSpc>
                <a:spcPts val="3092"/>
              </a:lnSpc>
              <a:buFont typeface="Arial"/>
              <a:buChar char="•"/>
            </a:pPr>
            <a:r>
              <a:rPr lang="en-US" sz="2209">
                <a:solidFill>
                  <a:srgbClr val="FBFCFC"/>
                </a:solidFill>
                <a:latin typeface="Poppins"/>
                <a:ea typeface="Poppins"/>
                <a:cs typeface="Poppins"/>
                <a:sym typeface="Poppins"/>
              </a:rPr>
              <a:t>Key Goal: Understand hotel booking trends, guest behavior, and factors influencing booking cancellations.</a:t>
            </a:r>
          </a:p>
          <a:p>
            <a:pPr algn="just">
              <a:lnSpc>
                <a:spcPts val="3092"/>
              </a:lnSpc>
            </a:pPr>
          </a:p>
          <a:p>
            <a:pPr algn="just">
              <a:lnSpc>
                <a:spcPts val="3092"/>
              </a:lnSpc>
            </a:pPr>
            <a:r>
              <a:rPr lang="en-US" sz="2209">
                <a:solidFill>
                  <a:srgbClr val="FBFCFC"/>
                </a:solidFill>
                <a:latin typeface="Poppins"/>
                <a:ea typeface="Poppins"/>
                <a:cs typeface="Poppins"/>
                <a:sym typeface="Poppins"/>
              </a:rPr>
              <a:t>Core Data Points:</a:t>
            </a:r>
          </a:p>
          <a:p>
            <a:pPr algn="just">
              <a:lnSpc>
                <a:spcPts val="3092"/>
              </a:lnSpc>
            </a:pPr>
          </a:p>
          <a:p>
            <a:pPr algn="just">
              <a:lnSpc>
                <a:spcPts val="3092"/>
              </a:lnSpc>
            </a:pPr>
          </a:p>
          <a:p>
            <a:pPr algn="just" marL="0" indent="0" lvl="0">
              <a:lnSpc>
                <a:spcPts val="3092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4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1675" y="-237050"/>
            <a:ext cx="1380375" cy="10755900"/>
            <a:chOff x="0" y="0"/>
            <a:chExt cx="363555" cy="28328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555" cy="2832830"/>
            </a:xfrm>
            <a:custGeom>
              <a:avLst/>
              <a:gdLst/>
              <a:ahLst/>
              <a:cxnLst/>
              <a:rect r="r" b="b" t="t" l="l"/>
              <a:pathLst>
                <a:path h="2832830" w="363555">
                  <a:moveTo>
                    <a:pt x="0" y="0"/>
                  </a:moveTo>
                  <a:lnTo>
                    <a:pt x="363555" y="0"/>
                  </a:lnTo>
                  <a:lnTo>
                    <a:pt x="363555" y="2832830"/>
                  </a:lnTo>
                  <a:lnTo>
                    <a:pt x="0" y="2832830"/>
                  </a:lnTo>
                  <a:close/>
                </a:path>
              </a:pathLst>
            </a:custGeom>
            <a:gradFill rotWithShape="true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63555" cy="2899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42024" y="1928969"/>
            <a:ext cx="7496377" cy="3211931"/>
            <a:chOff x="0" y="0"/>
            <a:chExt cx="1974354" cy="8459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4354" cy="845941"/>
            </a:xfrm>
            <a:custGeom>
              <a:avLst/>
              <a:gdLst/>
              <a:ahLst/>
              <a:cxnLst/>
              <a:rect r="r" b="b" t="t" l="l"/>
              <a:pathLst>
                <a:path h="845941" w="1974354">
                  <a:moveTo>
                    <a:pt x="22721" y="0"/>
                  </a:moveTo>
                  <a:lnTo>
                    <a:pt x="1951634" y="0"/>
                  </a:lnTo>
                  <a:cubicBezTo>
                    <a:pt x="1957660" y="0"/>
                    <a:pt x="1963439" y="2394"/>
                    <a:pt x="1967700" y="6655"/>
                  </a:cubicBezTo>
                  <a:cubicBezTo>
                    <a:pt x="1971960" y="10916"/>
                    <a:pt x="1974354" y="16695"/>
                    <a:pt x="1974354" y="22721"/>
                  </a:cubicBezTo>
                  <a:lnTo>
                    <a:pt x="1974354" y="823220"/>
                  </a:lnTo>
                  <a:cubicBezTo>
                    <a:pt x="1974354" y="835768"/>
                    <a:pt x="1964182" y="845941"/>
                    <a:pt x="1951634" y="845941"/>
                  </a:cubicBezTo>
                  <a:lnTo>
                    <a:pt x="22721" y="845941"/>
                  </a:lnTo>
                  <a:cubicBezTo>
                    <a:pt x="16695" y="845941"/>
                    <a:pt x="10916" y="843547"/>
                    <a:pt x="6655" y="839286"/>
                  </a:cubicBezTo>
                  <a:cubicBezTo>
                    <a:pt x="2394" y="835025"/>
                    <a:pt x="0" y="829246"/>
                    <a:pt x="0" y="823220"/>
                  </a:cubicBezTo>
                  <a:lnTo>
                    <a:pt x="0" y="22721"/>
                  </a:lnTo>
                  <a:cubicBezTo>
                    <a:pt x="0" y="16695"/>
                    <a:pt x="2394" y="10916"/>
                    <a:pt x="6655" y="6655"/>
                  </a:cubicBezTo>
                  <a:cubicBezTo>
                    <a:pt x="10916" y="2394"/>
                    <a:pt x="16695" y="0"/>
                    <a:pt x="227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01627">
                    <a:alpha val="0"/>
                  </a:srgbClr>
                </a:gs>
              </a:gsLst>
              <a:lin ang="2700000"/>
            </a:gradFill>
            <a:ln w="19050" cap="rnd">
              <a:solidFill>
                <a:srgbClr val="2D8BBA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974354" cy="912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161058" y="9054470"/>
            <a:ext cx="917444" cy="932706"/>
          </a:xfrm>
          <a:custGeom>
            <a:avLst/>
            <a:gdLst/>
            <a:ahLst/>
            <a:cxnLst/>
            <a:rect r="r" b="b" t="t" l="l"/>
            <a:pathLst>
              <a:path h="932706" w="917444">
                <a:moveTo>
                  <a:pt x="0" y="0"/>
                </a:moveTo>
                <a:lnTo>
                  <a:pt x="917444" y="0"/>
                </a:lnTo>
                <a:lnTo>
                  <a:pt x="917444" y="932706"/>
                </a:lnTo>
                <a:lnTo>
                  <a:pt x="0" y="932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8010930"/>
            <a:ext cx="17714041" cy="7404108"/>
          </a:xfrm>
          <a:custGeom>
            <a:avLst/>
            <a:gdLst/>
            <a:ahLst/>
            <a:cxnLst/>
            <a:rect r="r" b="b" t="t" l="l"/>
            <a:pathLst>
              <a:path h="7404108" w="17714041">
                <a:moveTo>
                  <a:pt x="0" y="0"/>
                </a:moveTo>
                <a:lnTo>
                  <a:pt x="17714041" y="0"/>
                </a:lnTo>
                <a:lnTo>
                  <a:pt x="17714041" y="7404108"/>
                </a:lnTo>
                <a:lnTo>
                  <a:pt x="0" y="740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442024" y="5642387"/>
            <a:ext cx="7496377" cy="3211931"/>
            <a:chOff x="0" y="0"/>
            <a:chExt cx="1974354" cy="8459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74354" cy="845941"/>
            </a:xfrm>
            <a:custGeom>
              <a:avLst/>
              <a:gdLst/>
              <a:ahLst/>
              <a:cxnLst/>
              <a:rect r="r" b="b" t="t" l="l"/>
              <a:pathLst>
                <a:path h="845941" w="1974354">
                  <a:moveTo>
                    <a:pt x="22721" y="0"/>
                  </a:moveTo>
                  <a:lnTo>
                    <a:pt x="1951634" y="0"/>
                  </a:lnTo>
                  <a:cubicBezTo>
                    <a:pt x="1957660" y="0"/>
                    <a:pt x="1963439" y="2394"/>
                    <a:pt x="1967700" y="6655"/>
                  </a:cubicBezTo>
                  <a:cubicBezTo>
                    <a:pt x="1971960" y="10916"/>
                    <a:pt x="1974354" y="16695"/>
                    <a:pt x="1974354" y="22721"/>
                  </a:cubicBezTo>
                  <a:lnTo>
                    <a:pt x="1974354" y="823220"/>
                  </a:lnTo>
                  <a:cubicBezTo>
                    <a:pt x="1974354" y="835768"/>
                    <a:pt x="1964182" y="845941"/>
                    <a:pt x="1951634" y="845941"/>
                  </a:cubicBezTo>
                  <a:lnTo>
                    <a:pt x="22721" y="845941"/>
                  </a:lnTo>
                  <a:cubicBezTo>
                    <a:pt x="16695" y="845941"/>
                    <a:pt x="10916" y="843547"/>
                    <a:pt x="6655" y="839286"/>
                  </a:cubicBezTo>
                  <a:cubicBezTo>
                    <a:pt x="2394" y="835025"/>
                    <a:pt x="0" y="829246"/>
                    <a:pt x="0" y="823220"/>
                  </a:cubicBezTo>
                  <a:lnTo>
                    <a:pt x="0" y="22721"/>
                  </a:lnTo>
                  <a:cubicBezTo>
                    <a:pt x="0" y="16695"/>
                    <a:pt x="2394" y="10916"/>
                    <a:pt x="6655" y="6655"/>
                  </a:cubicBezTo>
                  <a:cubicBezTo>
                    <a:pt x="10916" y="2394"/>
                    <a:pt x="16695" y="0"/>
                    <a:pt x="227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01627">
                    <a:alpha val="0"/>
                  </a:srgbClr>
                </a:gs>
              </a:gsLst>
              <a:lin ang="2700000"/>
            </a:gradFill>
            <a:ln w="19050" cap="rnd">
              <a:solidFill>
                <a:srgbClr val="2D8BBA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974354" cy="912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38513" y="226486"/>
            <a:ext cx="917444" cy="1001179"/>
          </a:xfrm>
          <a:custGeom>
            <a:avLst/>
            <a:gdLst/>
            <a:ahLst/>
            <a:cxnLst/>
            <a:rect r="r" b="b" t="t" l="l"/>
            <a:pathLst>
              <a:path h="1001179" w="917444">
                <a:moveTo>
                  <a:pt x="0" y="0"/>
                </a:moveTo>
                <a:lnTo>
                  <a:pt x="917444" y="0"/>
                </a:lnTo>
                <a:lnTo>
                  <a:pt x="917444" y="1001178"/>
                </a:lnTo>
                <a:lnTo>
                  <a:pt x="0" y="10011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17341" y="325220"/>
            <a:ext cx="16542112" cy="933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61"/>
              </a:lnSpc>
              <a:spcBef>
                <a:spcPct val="0"/>
              </a:spcBef>
            </a:pPr>
            <a:r>
              <a:rPr lang="en-US" sz="5186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POWER BI DATA PREPARATION &amp; TRANSFORMATION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70325" y="2268412"/>
            <a:ext cx="3657639" cy="507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034"/>
              </a:lnSpc>
              <a:spcBef>
                <a:spcPct val="0"/>
              </a:spcBef>
            </a:pPr>
            <a:r>
              <a:rPr lang="en-US" b="true" sz="288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Merged Columns: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70325" y="2823868"/>
            <a:ext cx="6183309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Consolidated three separate date columns (arrival_date_year,arrival_date_month, arrival_date_day_of_month) into a single, unified arrival_date column for efficient time-series analysis.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85720" y="5969575"/>
            <a:ext cx="5152499" cy="51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Corrected Data Types: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85720" y="6534725"/>
            <a:ext cx="6183309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Identified and corrected incorrect data types for all numerical columns, including lead_time, stays_in_weekend_nights, adults, and adr. This ensured that the values could be used for accurate calculations and summaries.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487174" y="5642387"/>
            <a:ext cx="7496377" cy="3211931"/>
            <a:chOff x="0" y="0"/>
            <a:chExt cx="1974354" cy="8459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74354" cy="845941"/>
            </a:xfrm>
            <a:custGeom>
              <a:avLst/>
              <a:gdLst/>
              <a:ahLst/>
              <a:cxnLst/>
              <a:rect r="r" b="b" t="t" l="l"/>
              <a:pathLst>
                <a:path h="845941" w="1974354">
                  <a:moveTo>
                    <a:pt x="22721" y="0"/>
                  </a:moveTo>
                  <a:lnTo>
                    <a:pt x="1951634" y="0"/>
                  </a:lnTo>
                  <a:cubicBezTo>
                    <a:pt x="1957660" y="0"/>
                    <a:pt x="1963439" y="2394"/>
                    <a:pt x="1967700" y="6655"/>
                  </a:cubicBezTo>
                  <a:cubicBezTo>
                    <a:pt x="1971960" y="10916"/>
                    <a:pt x="1974354" y="16695"/>
                    <a:pt x="1974354" y="22721"/>
                  </a:cubicBezTo>
                  <a:lnTo>
                    <a:pt x="1974354" y="823220"/>
                  </a:lnTo>
                  <a:cubicBezTo>
                    <a:pt x="1974354" y="835768"/>
                    <a:pt x="1964182" y="845941"/>
                    <a:pt x="1951634" y="845941"/>
                  </a:cubicBezTo>
                  <a:lnTo>
                    <a:pt x="22721" y="845941"/>
                  </a:lnTo>
                  <a:cubicBezTo>
                    <a:pt x="16695" y="845941"/>
                    <a:pt x="10916" y="843547"/>
                    <a:pt x="6655" y="839286"/>
                  </a:cubicBezTo>
                  <a:cubicBezTo>
                    <a:pt x="2394" y="835025"/>
                    <a:pt x="0" y="829246"/>
                    <a:pt x="0" y="823220"/>
                  </a:cubicBezTo>
                  <a:lnTo>
                    <a:pt x="0" y="22721"/>
                  </a:lnTo>
                  <a:cubicBezTo>
                    <a:pt x="0" y="16695"/>
                    <a:pt x="2394" y="10916"/>
                    <a:pt x="6655" y="6655"/>
                  </a:cubicBezTo>
                  <a:cubicBezTo>
                    <a:pt x="10916" y="2394"/>
                    <a:pt x="16695" y="0"/>
                    <a:pt x="227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01627">
                    <a:alpha val="0"/>
                  </a:srgbClr>
                </a:gs>
              </a:gsLst>
              <a:lin ang="2700000"/>
            </a:gradFill>
            <a:ln w="19050" cap="rnd">
              <a:solidFill>
                <a:srgbClr val="2D8BBA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1974354" cy="912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886774" y="5782250"/>
            <a:ext cx="5152499" cy="51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Handled Missing Values: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04843" y="6419790"/>
            <a:ext cx="6183309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Addressed missing data in the country column and arrival_date_month and market_segment and distribution_channel by replacing all empty values to prevent errors and ensure all records are represented in the analysis.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487174" y="1928969"/>
            <a:ext cx="7496377" cy="3211931"/>
            <a:chOff x="0" y="0"/>
            <a:chExt cx="1974354" cy="84594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74354" cy="845941"/>
            </a:xfrm>
            <a:custGeom>
              <a:avLst/>
              <a:gdLst/>
              <a:ahLst/>
              <a:cxnLst/>
              <a:rect r="r" b="b" t="t" l="l"/>
              <a:pathLst>
                <a:path h="845941" w="1974354">
                  <a:moveTo>
                    <a:pt x="22721" y="0"/>
                  </a:moveTo>
                  <a:lnTo>
                    <a:pt x="1951634" y="0"/>
                  </a:lnTo>
                  <a:cubicBezTo>
                    <a:pt x="1957660" y="0"/>
                    <a:pt x="1963439" y="2394"/>
                    <a:pt x="1967700" y="6655"/>
                  </a:cubicBezTo>
                  <a:cubicBezTo>
                    <a:pt x="1971960" y="10916"/>
                    <a:pt x="1974354" y="16695"/>
                    <a:pt x="1974354" y="22721"/>
                  </a:cubicBezTo>
                  <a:lnTo>
                    <a:pt x="1974354" y="823220"/>
                  </a:lnTo>
                  <a:cubicBezTo>
                    <a:pt x="1974354" y="835768"/>
                    <a:pt x="1964182" y="845941"/>
                    <a:pt x="1951634" y="845941"/>
                  </a:cubicBezTo>
                  <a:lnTo>
                    <a:pt x="22721" y="845941"/>
                  </a:lnTo>
                  <a:cubicBezTo>
                    <a:pt x="16695" y="845941"/>
                    <a:pt x="10916" y="843547"/>
                    <a:pt x="6655" y="839286"/>
                  </a:cubicBezTo>
                  <a:cubicBezTo>
                    <a:pt x="2394" y="835025"/>
                    <a:pt x="0" y="829246"/>
                    <a:pt x="0" y="823220"/>
                  </a:cubicBezTo>
                  <a:lnTo>
                    <a:pt x="0" y="22721"/>
                  </a:lnTo>
                  <a:cubicBezTo>
                    <a:pt x="0" y="16695"/>
                    <a:pt x="2394" y="10916"/>
                    <a:pt x="6655" y="6655"/>
                  </a:cubicBezTo>
                  <a:cubicBezTo>
                    <a:pt x="10916" y="2394"/>
                    <a:pt x="16695" y="0"/>
                    <a:pt x="227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01627">
                    <a:alpha val="0"/>
                  </a:srgbClr>
                </a:gs>
              </a:gsLst>
              <a:lin ang="2700000"/>
            </a:gradFill>
            <a:ln w="19050" cap="rnd">
              <a:solidFill>
                <a:srgbClr val="2D8BBA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974354" cy="903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487174" y="3176367"/>
            <a:ext cx="6951763" cy="2135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4811" indent="-217406" lvl="1">
              <a:lnSpc>
                <a:spcPts val="2819"/>
              </a:lnSpc>
              <a:spcBef>
                <a:spcPct val="0"/>
              </a:spcBef>
              <a:buFont typeface="Arial"/>
              <a:buChar char="•"/>
            </a:pPr>
            <a:r>
              <a:rPr lang="en-US" sz="20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custom column was added to calculate the total length of a guest's stay (total_stay_nights) by summing the stays_in_weekend_nights and stays_in_week_nights columns. This created a new metric for deeper analysis.</a:t>
            </a:r>
          </a:p>
          <a:p>
            <a:pPr algn="just" marL="0" indent="0" lvl="0">
              <a:lnSpc>
                <a:spcPts val="2819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886774" y="2369095"/>
            <a:ext cx="5267894" cy="521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61"/>
              </a:lnSpc>
              <a:spcBef>
                <a:spcPct val="0"/>
              </a:spcBef>
            </a:pPr>
            <a:r>
              <a:rPr lang="en-US" b="true" sz="297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Introduced Key Metrics: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034">
                <a:alpha val="100000"/>
              </a:srgbClr>
            </a:gs>
            <a:gs pos="100000">
              <a:srgbClr val="0B4972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06999" y="-815814"/>
            <a:ext cx="30498391" cy="11102814"/>
          </a:xfrm>
          <a:custGeom>
            <a:avLst/>
            <a:gdLst/>
            <a:ahLst/>
            <a:cxnLst/>
            <a:rect r="r" b="b" t="t" l="l"/>
            <a:pathLst>
              <a:path h="11102814" w="30498391">
                <a:moveTo>
                  <a:pt x="0" y="0"/>
                </a:moveTo>
                <a:lnTo>
                  <a:pt x="30498391" y="0"/>
                </a:lnTo>
                <a:lnTo>
                  <a:pt x="30498391" y="11102814"/>
                </a:lnTo>
                <a:lnTo>
                  <a:pt x="0" y="111028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0" t="-41506" r="0" b="-4150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01648" y="3353684"/>
            <a:ext cx="4348603" cy="5370823"/>
          </a:xfrm>
          <a:custGeom>
            <a:avLst/>
            <a:gdLst/>
            <a:ahLst/>
            <a:cxnLst/>
            <a:rect r="r" b="b" t="t" l="l"/>
            <a:pathLst>
              <a:path h="5370823" w="4348603">
                <a:moveTo>
                  <a:pt x="0" y="0"/>
                </a:moveTo>
                <a:lnTo>
                  <a:pt x="4348603" y="0"/>
                </a:lnTo>
                <a:lnTo>
                  <a:pt x="4348603" y="5370824"/>
                </a:lnTo>
                <a:lnTo>
                  <a:pt x="0" y="5370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94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353684"/>
            <a:ext cx="4261450" cy="5370823"/>
          </a:xfrm>
          <a:custGeom>
            <a:avLst/>
            <a:gdLst/>
            <a:ahLst/>
            <a:cxnLst/>
            <a:rect r="r" b="b" t="t" l="l"/>
            <a:pathLst>
              <a:path h="5370823" w="4261450">
                <a:moveTo>
                  <a:pt x="0" y="0"/>
                </a:moveTo>
                <a:lnTo>
                  <a:pt x="4261450" y="0"/>
                </a:lnTo>
                <a:lnTo>
                  <a:pt x="4261450" y="5370824"/>
                </a:lnTo>
                <a:lnTo>
                  <a:pt x="0" y="5370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51" t="-3268" r="-175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14266" y="273677"/>
            <a:ext cx="9393432" cy="85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4"/>
              </a:lnSpc>
              <a:spcBef>
                <a:spcPct val="0"/>
              </a:spcBef>
            </a:pPr>
            <a:r>
              <a:rPr lang="en-US" b="true" sz="47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POWER BI SCREENSHOTS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25020"/>
            <a:ext cx="3213497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REM</a:t>
            </a: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OVED COLUMNS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01648" y="2525020"/>
            <a:ext cx="2634932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REPLAC</a:t>
            </a: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ED NULLS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08285" y="2525020"/>
            <a:ext cx="4548368" cy="44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TRANSFORM COLUMN TYPES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208285" y="3353684"/>
            <a:ext cx="4470872" cy="5484621"/>
          </a:xfrm>
          <a:custGeom>
            <a:avLst/>
            <a:gdLst/>
            <a:ahLst/>
            <a:cxnLst/>
            <a:rect r="r" b="b" t="t" l="l"/>
            <a:pathLst>
              <a:path h="5484621" w="4470872">
                <a:moveTo>
                  <a:pt x="0" y="0"/>
                </a:moveTo>
                <a:lnTo>
                  <a:pt x="4470871" y="0"/>
                </a:lnTo>
                <a:lnTo>
                  <a:pt x="4470871" y="5484621"/>
                </a:lnTo>
                <a:lnTo>
                  <a:pt x="0" y="54846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048" r="-8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DAGztV0OcDk</dc:identifier>
  <dcterms:modified xsi:type="dcterms:W3CDTF">2011-08-01T06:04:30Z</dcterms:modified>
  <cp:revision>1</cp:revision>
  <dc:title>Milestone4</dc:title>
</cp:coreProperties>
</file>